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9" r:id="rId6"/>
    <p:sldId id="258" r:id="rId7"/>
    <p:sldId id="279" r:id="rId8"/>
    <p:sldId id="283" r:id="rId9"/>
    <p:sldId id="276" r:id="rId10"/>
    <p:sldId id="260" r:id="rId11"/>
    <p:sldId id="261" r:id="rId12"/>
    <p:sldId id="280" r:id="rId13"/>
    <p:sldId id="284" r:id="rId14"/>
    <p:sldId id="263" r:id="rId15"/>
    <p:sldId id="285" r:id="rId16"/>
    <p:sldId id="289" r:id="rId17"/>
    <p:sldId id="288" r:id="rId18"/>
    <p:sldId id="287" r:id="rId19"/>
    <p:sldId id="266" r:id="rId20"/>
    <p:sldId id="299" r:id="rId21"/>
    <p:sldId id="296" r:id="rId22"/>
    <p:sldId id="297" r:id="rId23"/>
    <p:sldId id="298" r:id="rId24"/>
    <p:sldId id="301" r:id="rId25"/>
    <p:sldId id="267" r:id="rId26"/>
    <p:sldId id="300" r:id="rId27"/>
    <p:sldId id="269" r:id="rId28"/>
    <p:sldId id="270" r:id="rId29"/>
  </p:sldIdLst>
  <p:sldSz cx="18288000" cy="10287000"/>
  <p:notesSz cx="7010400" cy="9296400"/>
  <p:embeddedFontLst>
    <p:embeddedFont>
      <p:font typeface="Arimo" panose="020B0604020202020204" charset="0"/>
      <p:regular r:id="rId31"/>
    </p:embeddedFont>
    <p:embeddedFont>
      <p:font typeface="Balmy" charset="0"/>
      <p:regular r:id="rId32"/>
    </p:embeddedFont>
    <p:embeddedFont>
      <p:font typeface="Frankfurter Highlight" panose="020B0604020202020204" charset="0"/>
      <p:regular r:id="rId33"/>
    </p:embeddedFont>
    <p:embeddedFont>
      <p:font typeface="Nunito" pitchFamily="2" charset="0"/>
      <p:regular r:id="rId34"/>
      <p:bold r:id="rId35"/>
      <p:italic r:id="rId36"/>
      <p:boldItalic r:id="rId37"/>
    </p:embeddedFont>
    <p:embeddedFont>
      <p:font typeface="Poppins" panose="00000500000000000000" pitchFamily="2" charset="0"/>
      <p:regular r:id="rId38"/>
      <p:bold r:id="rId39"/>
      <p:italic r:id="rId40"/>
      <p:boldItalic r:id="rId41"/>
    </p:embeddedFont>
    <p:embeddedFont>
      <p:font typeface="Poppins Medium" panose="00000600000000000000"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9BA"/>
    <a:srgbClr val="6699FF"/>
    <a:srgbClr val="C2EBE3"/>
    <a:srgbClr val="F2A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C64543-190C-DE18-57C8-2DB64248C6EA}" v="1" dt="2025-07-02T14:02:42.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81342" autoAdjust="0"/>
  </p:normalViewPr>
  <p:slideViewPr>
    <p:cSldViewPr>
      <p:cViewPr varScale="1">
        <p:scale>
          <a:sx n="52" d="100"/>
          <a:sy n="52" d="100"/>
        </p:scale>
        <p:origin x="854"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ian, Selina" userId="f2e6ff90-8bf4-4bc8-bed9-6842e9e63bc5" providerId="ADAL" clId="{C7A5E8A4-819B-45B7-A119-795A7252EAF1}"/>
    <pc:docChg chg="modSld">
      <pc:chgData name="Gordian, Selina" userId="f2e6ff90-8bf4-4bc8-bed9-6842e9e63bc5" providerId="ADAL" clId="{C7A5E8A4-819B-45B7-A119-795A7252EAF1}" dt="2025-05-20T16:42:20.392" v="0" actId="729"/>
      <pc:docMkLst>
        <pc:docMk/>
      </pc:docMkLst>
      <pc:sldChg chg="mod modShow">
        <pc:chgData name="Gordian, Selina" userId="f2e6ff90-8bf4-4bc8-bed9-6842e9e63bc5" providerId="ADAL" clId="{C7A5E8A4-819B-45B7-A119-795A7252EAF1}" dt="2025-05-20T16:42:20.392" v="0" actId="729"/>
        <pc:sldMkLst>
          <pc:docMk/>
          <pc:sldMk cId="0" sldId="267"/>
        </pc:sldMkLst>
      </pc:sldChg>
      <pc:sldChg chg="mod modShow">
        <pc:chgData name="Gordian, Selina" userId="f2e6ff90-8bf4-4bc8-bed9-6842e9e63bc5" providerId="ADAL" clId="{C7A5E8A4-819B-45B7-A119-795A7252EAF1}" dt="2025-05-20T16:42:20.392" v="0" actId="729"/>
        <pc:sldMkLst>
          <pc:docMk/>
          <pc:sldMk cId="0" sldId="268"/>
        </pc:sldMkLst>
      </pc:sldChg>
      <pc:sldChg chg="mod modShow">
        <pc:chgData name="Gordian, Selina" userId="f2e6ff90-8bf4-4bc8-bed9-6842e9e63bc5" providerId="ADAL" clId="{C7A5E8A4-819B-45B7-A119-795A7252EAF1}" dt="2025-05-20T16:42:20.392" v="0" actId="729"/>
        <pc:sldMkLst>
          <pc:docMk/>
          <pc:sldMk cId="0" sldId="269"/>
        </pc:sldMkLst>
      </pc:sldChg>
      <pc:sldChg chg="mod modShow">
        <pc:chgData name="Gordian, Selina" userId="f2e6ff90-8bf4-4bc8-bed9-6842e9e63bc5" providerId="ADAL" clId="{C7A5E8A4-819B-45B7-A119-795A7252EAF1}" dt="2025-05-20T16:42:20.392" v="0" actId="729"/>
        <pc:sldMkLst>
          <pc:docMk/>
          <pc:sldMk cId="0" sldId="270"/>
        </pc:sldMkLst>
      </pc:sldChg>
      <pc:sldChg chg="mod modShow">
        <pc:chgData name="Gordian, Selina" userId="f2e6ff90-8bf4-4bc8-bed9-6842e9e63bc5" providerId="ADAL" clId="{C7A5E8A4-819B-45B7-A119-795A7252EAF1}" dt="2025-05-20T16:42:20.392" v="0" actId="729"/>
        <pc:sldMkLst>
          <pc:docMk/>
          <pc:sldMk cId="3076824693" sldId="296"/>
        </pc:sldMkLst>
      </pc:sldChg>
      <pc:sldChg chg="mod modShow">
        <pc:chgData name="Gordian, Selina" userId="f2e6ff90-8bf4-4bc8-bed9-6842e9e63bc5" providerId="ADAL" clId="{C7A5E8A4-819B-45B7-A119-795A7252EAF1}" dt="2025-05-20T16:42:20.392" v="0" actId="729"/>
        <pc:sldMkLst>
          <pc:docMk/>
          <pc:sldMk cId="859775727" sldId="297"/>
        </pc:sldMkLst>
      </pc:sldChg>
      <pc:sldChg chg="mod modShow">
        <pc:chgData name="Gordian, Selina" userId="f2e6ff90-8bf4-4bc8-bed9-6842e9e63bc5" providerId="ADAL" clId="{C7A5E8A4-819B-45B7-A119-795A7252EAF1}" dt="2025-05-20T16:42:20.392" v="0" actId="729"/>
        <pc:sldMkLst>
          <pc:docMk/>
          <pc:sldMk cId="2460981497" sldId="298"/>
        </pc:sldMkLst>
      </pc:sldChg>
      <pc:sldChg chg="mod modShow">
        <pc:chgData name="Gordian, Selina" userId="f2e6ff90-8bf4-4bc8-bed9-6842e9e63bc5" providerId="ADAL" clId="{C7A5E8A4-819B-45B7-A119-795A7252EAF1}" dt="2025-05-20T16:42:20.392" v="0" actId="729"/>
        <pc:sldMkLst>
          <pc:docMk/>
          <pc:sldMk cId="1329083226" sldId="299"/>
        </pc:sldMkLst>
      </pc:sldChg>
      <pc:sldChg chg="mod modShow">
        <pc:chgData name="Gordian, Selina" userId="f2e6ff90-8bf4-4bc8-bed9-6842e9e63bc5" providerId="ADAL" clId="{C7A5E8A4-819B-45B7-A119-795A7252EAF1}" dt="2025-05-20T16:42:20.392" v="0" actId="729"/>
        <pc:sldMkLst>
          <pc:docMk/>
          <pc:sldMk cId="1739842284" sldId="300"/>
        </pc:sldMkLst>
      </pc:sldChg>
      <pc:sldChg chg="mod modShow">
        <pc:chgData name="Gordian, Selina" userId="f2e6ff90-8bf4-4bc8-bed9-6842e9e63bc5" providerId="ADAL" clId="{C7A5E8A4-819B-45B7-A119-795A7252EAF1}" dt="2025-05-20T16:42:20.392" v="0" actId="729"/>
        <pc:sldMkLst>
          <pc:docMk/>
          <pc:sldMk cId="3341207736" sldId="301"/>
        </pc:sldMkLst>
      </pc:sldChg>
    </pc:docChg>
  </pc:docChgLst>
  <pc:docChgLst>
    <pc:chgData name="Rosales, Karla" userId="0b2e1671-3f43-44dd-8c43-a65173f10dda" providerId="ADAL" clId="{484D90AD-BF9A-4CD7-A057-9E4798821EA3}"/>
    <pc:docChg chg="undo custSel addSld delSld modSld sldOrd">
      <pc:chgData name="Rosales, Karla" userId="0b2e1671-3f43-44dd-8c43-a65173f10dda" providerId="ADAL" clId="{484D90AD-BF9A-4CD7-A057-9E4798821EA3}" dt="2025-04-28T19:51:58.922" v="7597" actId="255"/>
      <pc:docMkLst>
        <pc:docMk/>
      </pc:docMkLst>
      <pc:sldChg chg="addSp delSp modSp mod">
        <pc:chgData name="Rosales, Karla" userId="0b2e1671-3f43-44dd-8c43-a65173f10dda" providerId="ADAL" clId="{484D90AD-BF9A-4CD7-A057-9E4798821EA3}" dt="2025-04-28T17:08:19.150" v="6194" actId="34135"/>
        <pc:sldMkLst>
          <pc:docMk/>
          <pc:sldMk cId="0" sldId="256"/>
        </pc:sldMkLst>
      </pc:sldChg>
      <pc:sldChg chg="modSp del mod ord">
        <pc:chgData name="Rosales, Karla" userId="0b2e1671-3f43-44dd-8c43-a65173f10dda" providerId="ADAL" clId="{484D90AD-BF9A-4CD7-A057-9E4798821EA3}" dt="2025-04-17T19:36:01.174" v="4303" actId="47"/>
        <pc:sldMkLst>
          <pc:docMk/>
          <pc:sldMk cId="0" sldId="257"/>
        </pc:sldMkLst>
      </pc:sldChg>
      <pc:sldChg chg="addSp delSp modSp mod delAnim modAnim">
        <pc:chgData name="Rosales, Karla" userId="0b2e1671-3f43-44dd-8c43-a65173f10dda" providerId="ADAL" clId="{484D90AD-BF9A-4CD7-A057-9E4798821EA3}" dt="2025-04-28T17:08:38.048" v="6198" actId="34135"/>
        <pc:sldMkLst>
          <pc:docMk/>
          <pc:sldMk cId="0" sldId="258"/>
        </pc:sldMkLst>
      </pc:sldChg>
      <pc:sldChg chg="modSp mod ord">
        <pc:chgData name="Rosales, Karla" userId="0b2e1671-3f43-44dd-8c43-a65173f10dda" providerId="ADAL" clId="{484D90AD-BF9A-4CD7-A057-9E4798821EA3}" dt="2025-04-28T17:08:29.489" v="6197" actId="34135"/>
        <pc:sldMkLst>
          <pc:docMk/>
          <pc:sldMk cId="0" sldId="259"/>
        </pc:sldMkLst>
      </pc:sldChg>
      <pc:sldChg chg="addSp delSp modSp mod delAnim modAnim">
        <pc:chgData name="Rosales, Karla" userId="0b2e1671-3f43-44dd-8c43-a65173f10dda" providerId="ADAL" clId="{484D90AD-BF9A-4CD7-A057-9E4798821EA3}" dt="2025-04-28T17:09:25.029" v="6204" actId="34135"/>
        <pc:sldMkLst>
          <pc:docMk/>
          <pc:sldMk cId="0" sldId="260"/>
        </pc:sldMkLst>
      </pc:sldChg>
      <pc:sldChg chg="addSp delSp modSp mod delAnim">
        <pc:chgData name="Rosales, Karla" userId="0b2e1671-3f43-44dd-8c43-a65173f10dda" providerId="ADAL" clId="{484D90AD-BF9A-4CD7-A057-9E4798821EA3}" dt="2025-04-28T17:09:44.893" v="6206" actId="34135"/>
        <pc:sldMkLst>
          <pc:docMk/>
          <pc:sldMk cId="0" sldId="261"/>
        </pc:sldMkLst>
      </pc:sldChg>
      <pc:sldChg chg="modSp del mod">
        <pc:chgData name="Rosales, Karla" userId="0b2e1671-3f43-44dd-8c43-a65173f10dda" providerId="ADAL" clId="{484D90AD-BF9A-4CD7-A057-9E4798821EA3}" dt="2025-04-11T21:41:56.853" v="535" actId="47"/>
        <pc:sldMkLst>
          <pc:docMk/>
          <pc:sldMk cId="0" sldId="262"/>
        </pc:sldMkLst>
      </pc:sldChg>
      <pc:sldChg chg="addSp delSp modSp mod">
        <pc:chgData name="Rosales, Karla" userId="0b2e1671-3f43-44dd-8c43-a65173f10dda" providerId="ADAL" clId="{484D90AD-BF9A-4CD7-A057-9E4798821EA3}" dt="2025-04-28T17:22:18.284" v="6290" actId="1036"/>
        <pc:sldMkLst>
          <pc:docMk/>
          <pc:sldMk cId="0" sldId="263"/>
        </pc:sldMkLst>
      </pc:sldChg>
      <pc:sldChg chg="modSp del mod">
        <pc:chgData name="Rosales, Karla" userId="0b2e1671-3f43-44dd-8c43-a65173f10dda" providerId="ADAL" clId="{484D90AD-BF9A-4CD7-A057-9E4798821EA3}" dt="2025-04-16T15:42:33.684" v="2303" actId="47"/>
        <pc:sldMkLst>
          <pc:docMk/>
          <pc:sldMk cId="0" sldId="264"/>
        </pc:sldMkLst>
      </pc:sldChg>
      <pc:sldChg chg="addSp delSp modSp del mod ord modAnim modShow">
        <pc:chgData name="Rosales, Karla" userId="0b2e1671-3f43-44dd-8c43-a65173f10dda" providerId="ADAL" clId="{484D90AD-BF9A-4CD7-A057-9E4798821EA3}" dt="2025-04-28T18:28:50.368" v="7582" actId="2696"/>
        <pc:sldMkLst>
          <pc:docMk/>
          <pc:sldMk cId="0" sldId="265"/>
        </pc:sldMkLst>
      </pc:sldChg>
      <pc:sldChg chg="modSp mod">
        <pc:chgData name="Rosales, Karla" userId="0b2e1671-3f43-44dd-8c43-a65173f10dda" providerId="ADAL" clId="{484D90AD-BF9A-4CD7-A057-9E4798821EA3}" dt="2025-04-28T18:15:09.126" v="7290" actId="242"/>
        <pc:sldMkLst>
          <pc:docMk/>
          <pc:sldMk cId="0" sldId="266"/>
        </pc:sldMkLst>
      </pc:sldChg>
      <pc:sldChg chg="addSp delSp modSp mod modShow">
        <pc:chgData name="Rosales, Karla" userId="0b2e1671-3f43-44dd-8c43-a65173f10dda" providerId="ADAL" clId="{484D90AD-BF9A-4CD7-A057-9E4798821EA3}" dt="2025-04-28T17:12:39.414" v="6238" actId="34135"/>
        <pc:sldMkLst>
          <pc:docMk/>
          <pc:sldMk cId="0" sldId="267"/>
        </pc:sldMkLst>
      </pc:sldChg>
      <pc:sldChg chg="addSp modSp mod">
        <pc:chgData name="Rosales, Karla" userId="0b2e1671-3f43-44dd-8c43-a65173f10dda" providerId="ADAL" clId="{484D90AD-BF9A-4CD7-A057-9E4798821EA3}" dt="2025-04-28T18:28:30.715" v="7581" actId="255"/>
        <pc:sldMkLst>
          <pc:docMk/>
          <pc:sldMk cId="0" sldId="268"/>
        </pc:sldMkLst>
      </pc:sldChg>
      <pc:sldChg chg="addSp delSp modSp mod ord">
        <pc:chgData name="Rosales, Karla" userId="0b2e1671-3f43-44dd-8c43-a65173f10dda" providerId="ADAL" clId="{484D90AD-BF9A-4CD7-A057-9E4798821EA3}" dt="2025-04-28T19:51:58.922" v="7597" actId="255"/>
        <pc:sldMkLst>
          <pc:docMk/>
          <pc:sldMk cId="0" sldId="269"/>
        </pc:sldMkLst>
      </pc:sldChg>
      <pc:sldChg chg="modSp add del mod ord">
        <pc:chgData name="Rosales, Karla" userId="0b2e1671-3f43-44dd-8c43-a65173f10dda" providerId="ADAL" clId="{484D90AD-BF9A-4CD7-A057-9E4798821EA3}" dt="2025-04-28T17:13:20.990" v="6244" actId="34135"/>
        <pc:sldMkLst>
          <pc:docMk/>
          <pc:sldMk cId="0" sldId="270"/>
        </pc:sldMkLst>
      </pc:sldChg>
      <pc:sldChg chg="addSp delSp modSp mod ord">
        <pc:chgData name="Rosales, Karla" userId="0b2e1671-3f43-44dd-8c43-a65173f10dda" providerId="ADAL" clId="{484D90AD-BF9A-4CD7-A057-9E4798821EA3}" dt="2025-04-28T17:08:58.966" v="6202" actId="34135"/>
        <pc:sldMkLst>
          <pc:docMk/>
          <pc:sldMk cId="3744778168" sldId="276"/>
        </pc:sldMkLst>
      </pc:sldChg>
      <pc:sldChg chg="add del ord">
        <pc:chgData name="Rosales, Karla" userId="0b2e1671-3f43-44dd-8c43-a65173f10dda" providerId="ADAL" clId="{484D90AD-BF9A-4CD7-A057-9E4798821EA3}" dt="2025-04-11T17:44:31.481" v="70" actId="2696"/>
        <pc:sldMkLst>
          <pc:docMk/>
          <pc:sldMk cId="4047992027" sldId="277"/>
        </pc:sldMkLst>
      </pc:sldChg>
      <pc:sldChg chg="addSp delSp modSp add del mod ord addAnim delAnim modAnim modShow">
        <pc:chgData name="Rosales, Karla" userId="0b2e1671-3f43-44dd-8c43-a65173f10dda" providerId="ADAL" clId="{484D90AD-BF9A-4CD7-A057-9E4798821EA3}" dt="2025-04-21T18:04:26.219" v="4724" actId="2696"/>
        <pc:sldMkLst>
          <pc:docMk/>
          <pc:sldMk cId="956445400" sldId="278"/>
        </pc:sldMkLst>
      </pc:sldChg>
      <pc:sldChg chg="addSp delSp modSp add del mod modNotesTx">
        <pc:chgData name="Rosales, Karla" userId="0b2e1671-3f43-44dd-8c43-a65173f10dda" providerId="ADAL" clId="{484D90AD-BF9A-4CD7-A057-9E4798821EA3}" dt="2025-04-28T17:08:46.496" v="6199" actId="34135"/>
        <pc:sldMkLst>
          <pc:docMk/>
          <pc:sldMk cId="1206290366" sldId="279"/>
        </pc:sldMkLst>
      </pc:sldChg>
      <pc:sldChg chg="addSp delSp modSp add mod ord modNotesTx">
        <pc:chgData name="Rosales, Karla" userId="0b2e1671-3f43-44dd-8c43-a65173f10dda" providerId="ADAL" clId="{484D90AD-BF9A-4CD7-A057-9E4798821EA3}" dt="2025-04-28T17:09:54.108" v="6208" actId="34135"/>
        <pc:sldMkLst>
          <pc:docMk/>
          <pc:sldMk cId="2070911854" sldId="280"/>
        </pc:sldMkLst>
      </pc:sldChg>
      <pc:sldChg chg="add del ord">
        <pc:chgData name="Rosales, Karla" userId="0b2e1671-3f43-44dd-8c43-a65173f10dda" providerId="ADAL" clId="{484D90AD-BF9A-4CD7-A057-9E4798821EA3}" dt="2025-04-16T14:26:20.242" v="1868" actId="47"/>
        <pc:sldMkLst>
          <pc:docMk/>
          <pc:sldMk cId="2282130569" sldId="281"/>
        </pc:sldMkLst>
      </pc:sldChg>
      <pc:sldChg chg="addSp new del">
        <pc:chgData name="Rosales, Karla" userId="0b2e1671-3f43-44dd-8c43-a65173f10dda" providerId="ADAL" clId="{484D90AD-BF9A-4CD7-A057-9E4798821EA3}" dt="2025-04-15T21:32:40.479" v="1261" actId="47"/>
        <pc:sldMkLst>
          <pc:docMk/>
          <pc:sldMk cId="3982144832" sldId="282"/>
        </pc:sldMkLst>
      </pc:sldChg>
      <pc:sldChg chg="addSp delSp modSp add mod modNotesTx">
        <pc:chgData name="Rosales, Karla" userId="0b2e1671-3f43-44dd-8c43-a65173f10dda" providerId="ADAL" clId="{484D90AD-BF9A-4CD7-A057-9E4798821EA3}" dt="2025-04-28T17:08:53.763" v="6201" actId="34135"/>
        <pc:sldMkLst>
          <pc:docMk/>
          <pc:sldMk cId="2008100767" sldId="283"/>
        </pc:sldMkLst>
      </pc:sldChg>
      <pc:sldChg chg="modSp add mod ord">
        <pc:chgData name="Rosales, Karla" userId="0b2e1671-3f43-44dd-8c43-a65173f10dda" providerId="ADAL" clId="{484D90AD-BF9A-4CD7-A057-9E4798821EA3}" dt="2025-04-28T17:10:00.957" v="6209" actId="34135"/>
        <pc:sldMkLst>
          <pc:docMk/>
          <pc:sldMk cId="2334054829" sldId="284"/>
        </pc:sldMkLst>
      </pc:sldChg>
      <pc:sldChg chg="addSp delSp modSp add mod modAnim">
        <pc:chgData name="Rosales, Karla" userId="0b2e1671-3f43-44dd-8c43-a65173f10dda" providerId="ADAL" clId="{484D90AD-BF9A-4CD7-A057-9E4798821EA3}" dt="2025-04-28T18:13:43.042" v="7275" actId="1038"/>
        <pc:sldMkLst>
          <pc:docMk/>
          <pc:sldMk cId="3398917598" sldId="285"/>
        </pc:sldMkLst>
      </pc:sldChg>
      <pc:sldChg chg="add del">
        <pc:chgData name="Rosales, Karla" userId="0b2e1671-3f43-44dd-8c43-a65173f10dda" providerId="ADAL" clId="{484D90AD-BF9A-4CD7-A057-9E4798821EA3}" dt="2025-04-16T15:42:32.462" v="2302" actId="47"/>
        <pc:sldMkLst>
          <pc:docMk/>
          <pc:sldMk cId="492662400" sldId="286"/>
        </pc:sldMkLst>
      </pc:sldChg>
      <pc:sldChg chg="addSp delSp modSp add mod modAnim">
        <pc:chgData name="Rosales, Karla" userId="0b2e1671-3f43-44dd-8c43-a65173f10dda" providerId="ADAL" clId="{484D90AD-BF9A-4CD7-A057-9E4798821EA3}" dt="2025-04-28T18:08:00.656" v="7028" actId="1038"/>
        <pc:sldMkLst>
          <pc:docMk/>
          <pc:sldMk cId="832953918" sldId="287"/>
        </pc:sldMkLst>
      </pc:sldChg>
      <pc:sldChg chg="addSp delSp modSp add mod ord modAnim">
        <pc:chgData name="Rosales, Karla" userId="0b2e1671-3f43-44dd-8c43-a65173f10dda" providerId="ADAL" clId="{484D90AD-BF9A-4CD7-A057-9E4798821EA3}" dt="2025-04-28T18:01:17.555" v="6789" actId="1035"/>
        <pc:sldMkLst>
          <pc:docMk/>
          <pc:sldMk cId="3769103672" sldId="288"/>
        </pc:sldMkLst>
      </pc:sldChg>
      <pc:sldChg chg="addSp delSp modSp add mod ord modAnim modNotesTx">
        <pc:chgData name="Rosales, Karla" userId="0b2e1671-3f43-44dd-8c43-a65173f10dda" providerId="ADAL" clId="{484D90AD-BF9A-4CD7-A057-9E4798821EA3}" dt="2025-04-28T18:10:57.554" v="7147" actId="20577"/>
        <pc:sldMkLst>
          <pc:docMk/>
          <pc:sldMk cId="3572500451" sldId="289"/>
        </pc:sldMkLst>
      </pc:sldChg>
      <pc:sldChg chg="addSp delSp modSp add del mod ord modAnim modShow">
        <pc:chgData name="Rosales, Karla" userId="0b2e1671-3f43-44dd-8c43-a65173f10dda" providerId="ADAL" clId="{484D90AD-BF9A-4CD7-A057-9E4798821EA3}" dt="2025-04-28T18:28:50.368" v="7582" actId="2696"/>
        <pc:sldMkLst>
          <pc:docMk/>
          <pc:sldMk cId="591044698" sldId="290"/>
        </pc:sldMkLst>
      </pc:sldChg>
      <pc:sldChg chg="addSp modSp new del mod">
        <pc:chgData name="Rosales, Karla" userId="0b2e1671-3f43-44dd-8c43-a65173f10dda" providerId="ADAL" clId="{484D90AD-BF9A-4CD7-A057-9E4798821EA3}" dt="2025-04-28T18:28:53.976" v="7583" actId="2696"/>
        <pc:sldMkLst>
          <pc:docMk/>
          <pc:sldMk cId="1222044050" sldId="291"/>
        </pc:sldMkLst>
      </pc:sldChg>
      <pc:sldChg chg="addSp delSp modSp add del mod ord">
        <pc:chgData name="Rosales, Karla" userId="0b2e1671-3f43-44dd-8c43-a65173f10dda" providerId="ADAL" clId="{484D90AD-BF9A-4CD7-A057-9E4798821EA3}" dt="2025-04-28T18:28:50.368" v="7582" actId="2696"/>
        <pc:sldMkLst>
          <pc:docMk/>
          <pc:sldMk cId="4025791533" sldId="292"/>
        </pc:sldMkLst>
      </pc:sldChg>
      <pc:sldChg chg="addSp delSp modSp add del mod">
        <pc:chgData name="Rosales, Karla" userId="0b2e1671-3f43-44dd-8c43-a65173f10dda" providerId="ADAL" clId="{484D90AD-BF9A-4CD7-A057-9E4798821EA3}" dt="2025-04-28T18:28:50.368" v="7582" actId="2696"/>
        <pc:sldMkLst>
          <pc:docMk/>
          <pc:sldMk cId="1424991558" sldId="293"/>
        </pc:sldMkLst>
      </pc:sldChg>
      <pc:sldChg chg="addSp delSp modSp add del mod">
        <pc:chgData name="Rosales, Karla" userId="0b2e1671-3f43-44dd-8c43-a65173f10dda" providerId="ADAL" clId="{484D90AD-BF9A-4CD7-A057-9E4798821EA3}" dt="2025-04-28T18:28:50.368" v="7582" actId="2696"/>
        <pc:sldMkLst>
          <pc:docMk/>
          <pc:sldMk cId="1261138853" sldId="294"/>
        </pc:sldMkLst>
      </pc:sldChg>
      <pc:sldChg chg="addSp delSp modSp add del mod">
        <pc:chgData name="Rosales, Karla" userId="0b2e1671-3f43-44dd-8c43-a65173f10dda" providerId="ADAL" clId="{484D90AD-BF9A-4CD7-A057-9E4798821EA3}" dt="2025-04-28T18:28:50.368" v="7582" actId="2696"/>
        <pc:sldMkLst>
          <pc:docMk/>
          <pc:sldMk cId="2532506057" sldId="295"/>
        </pc:sldMkLst>
      </pc:sldChg>
      <pc:sldChg chg="addSp delSp modSp add mod ord addAnim delAnim modNotesTx">
        <pc:chgData name="Rosales, Karla" userId="0b2e1671-3f43-44dd-8c43-a65173f10dda" providerId="ADAL" clId="{484D90AD-BF9A-4CD7-A057-9E4798821EA3}" dt="2025-04-28T18:26:40.943" v="7573" actId="1037"/>
        <pc:sldMkLst>
          <pc:docMk/>
          <pc:sldMk cId="3076824693" sldId="296"/>
        </pc:sldMkLst>
      </pc:sldChg>
      <pc:sldChg chg="add del">
        <pc:chgData name="Rosales, Karla" userId="0b2e1671-3f43-44dd-8c43-a65173f10dda" providerId="ADAL" clId="{484D90AD-BF9A-4CD7-A057-9E4798821EA3}" dt="2025-04-16T17:23:05.395" v="2474" actId="47"/>
        <pc:sldMkLst>
          <pc:docMk/>
          <pc:sldMk cId="3261207344" sldId="296"/>
        </pc:sldMkLst>
      </pc:sldChg>
      <pc:sldChg chg="addSp delSp modSp add mod delAnim modAnim modNotesTx">
        <pc:chgData name="Rosales, Karla" userId="0b2e1671-3f43-44dd-8c43-a65173f10dda" providerId="ADAL" clId="{484D90AD-BF9A-4CD7-A057-9E4798821EA3}" dt="2025-04-28T18:27:07.511" v="7574" actId="20577"/>
        <pc:sldMkLst>
          <pc:docMk/>
          <pc:sldMk cId="859775727" sldId="297"/>
        </pc:sldMkLst>
      </pc:sldChg>
      <pc:sldChg chg="addSp delSp modSp add mod delAnim modAnim">
        <pc:chgData name="Rosales, Karla" userId="0b2e1671-3f43-44dd-8c43-a65173f10dda" providerId="ADAL" clId="{484D90AD-BF9A-4CD7-A057-9E4798821EA3}" dt="2025-04-28T18:27:20.180" v="7575" actId="20577"/>
        <pc:sldMkLst>
          <pc:docMk/>
          <pc:sldMk cId="2460981497" sldId="298"/>
        </pc:sldMkLst>
      </pc:sldChg>
      <pc:sldChg chg="addSp delSp modSp add mod ord">
        <pc:chgData name="Rosales, Karla" userId="0b2e1671-3f43-44dd-8c43-a65173f10dda" providerId="ADAL" clId="{484D90AD-BF9A-4CD7-A057-9E4798821EA3}" dt="2025-04-28T18:22:14.523" v="7504" actId="1036"/>
        <pc:sldMkLst>
          <pc:docMk/>
          <pc:sldMk cId="1329083226" sldId="299"/>
        </pc:sldMkLst>
      </pc:sldChg>
      <pc:sldChg chg="modSp add mod ord">
        <pc:chgData name="Rosales, Karla" userId="0b2e1671-3f43-44dd-8c43-a65173f10dda" providerId="ADAL" clId="{484D90AD-BF9A-4CD7-A057-9E4798821EA3}" dt="2025-04-28T17:12:53.506" v="6241" actId="34135"/>
        <pc:sldMkLst>
          <pc:docMk/>
          <pc:sldMk cId="1739842284" sldId="300"/>
        </pc:sldMkLst>
      </pc:sldChg>
      <pc:sldChg chg="addSp delSp modSp add mod delAnim">
        <pc:chgData name="Rosales, Karla" userId="0b2e1671-3f43-44dd-8c43-a65173f10dda" providerId="ADAL" clId="{484D90AD-BF9A-4CD7-A057-9E4798821EA3}" dt="2025-04-28T18:24:07.892" v="7511" actId="20577"/>
        <pc:sldMkLst>
          <pc:docMk/>
          <pc:sldMk cId="3341207736" sldId="301"/>
        </pc:sldMkLst>
      </pc:sldChg>
      <pc:sldChg chg="add del">
        <pc:chgData name="Rosales, Karla" userId="0b2e1671-3f43-44dd-8c43-a65173f10dda" providerId="ADAL" clId="{484D90AD-BF9A-4CD7-A057-9E4798821EA3}" dt="2025-04-28T15:46:06.425" v="5168" actId="2696"/>
        <pc:sldMkLst>
          <pc:docMk/>
          <pc:sldMk cId="1125750460" sldId="302"/>
        </pc:sldMkLst>
      </pc:sldChg>
    </pc:docChg>
  </pc:docChgLst>
  <pc:docChgLst>
    <pc:chgData name="Gordian, Selina" userId="S::selina.gordian@lausd.net::f2e6ff90-8bf4-4bc8-bed9-6842e9e63bc5" providerId="AD" clId="Web-{7FC64543-190C-DE18-57C8-2DB64248C6EA}"/>
    <pc:docChg chg="delSld">
      <pc:chgData name="Gordian, Selina" userId="S::selina.gordian@lausd.net::f2e6ff90-8bf4-4bc8-bed9-6842e9e63bc5" providerId="AD" clId="Web-{7FC64543-190C-DE18-57C8-2DB64248C6EA}" dt="2025-07-02T14:02:42.175" v="0"/>
      <pc:docMkLst>
        <pc:docMk/>
      </pc:docMkLst>
      <pc:sldChg chg="del">
        <pc:chgData name="Gordian, Selina" userId="S::selina.gordian@lausd.net::f2e6ff90-8bf4-4bc8-bed9-6842e9e63bc5" providerId="AD" clId="Web-{7FC64543-190C-DE18-57C8-2DB64248C6EA}" dt="2025-07-02T14:02:42.175" v="0"/>
        <pc:sldMkLst>
          <pc:docMk/>
          <pc:sldMk cId="0"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3504116-E3A1-437E-B460-1E49A065E59E}" type="datetimeFigureOut">
              <a:rPr lang="en-US" smtClean="0"/>
              <a:t>7/2/2025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F3EFF2D-2F4C-4DD9-8332-16CC4D194A93}" type="slidenum">
              <a:rPr lang="en-US" smtClean="0"/>
              <a:t>‹#›</a:t>
            </a:fld>
            <a:endParaRPr lang="en-US"/>
          </a:p>
        </p:txBody>
      </p:sp>
    </p:spTree>
    <p:extLst>
      <p:ext uri="{BB962C8B-B14F-4D97-AF65-F5344CB8AC3E}">
        <p14:creationId xmlns:p14="http://schemas.microsoft.com/office/powerpoint/2010/main" val="218268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FF2D-2F4C-4DD9-8332-16CC4D194A93}" type="slidenum">
              <a:rPr lang="en-US" smtClean="0"/>
              <a:t>1</a:t>
            </a:fld>
            <a:endParaRPr lang="en-US"/>
          </a:p>
        </p:txBody>
      </p:sp>
    </p:spTree>
    <p:extLst>
      <p:ext uri="{BB962C8B-B14F-4D97-AF65-F5344CB8AC3E}">
        <p14:creationId xmlns:p14="http://schemas.microsoft.com/office/powerpoint/2010/main" val="108266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E8A56-B2B7-B9D0-3E17-D3CB1DA9C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F45A3-1E77-A856-948E-75CAD64CA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A7304-D079-57D4-F1FF-95B7A5CF7A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9BBDC8-9437-85C1-EAE7-5811B3B26C29}"/>
              </a:ext>
            </a:extLst>
          </p:cNvPr>
          <p:cNvSpPr>
            <a:spLocks noGrp="1"/>
          </p:cNvSpPr>
          <p:nvPr>
            <p:ph type="sldNum" sz="quarter" idx="5"/>
          </p:nvPr>
        </p:nvSpPr>
        <p:spPr/>
        <p:txBody>
          <a:bodyPr/>
          <a:lstStyle/>
          <a:p>
            <a:fld id="{BF3EFF2D-2F4C-4DD9-8332-16CC4D194A93}" type="slidenum">
              <a:rPr lang="en-US" smtClean="0"/>
              <a:t>15</a:t>
            </a:fld>
            <a:endParaRPr lang="en-US"/>
          </a:p>
        </p:txBody>
      </p:sp>
    </p:spTree>
    <p:extLst>
      <p:ext uri="{BB962C8B-B14F-4D97-AF65-F5344CB8AC3E}">
        <p14:creationId xmlns:p14="http://schemas.microsoft.com/office/powerpoint/2010/main" val="30066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FF2D-2F4C-4DD9-8332-16CC4D194A93}" type="slidenum">
              <a:rPr lang="en-US" smtClean="0"/>
              <a:t>16</a:t>
            </a:fld>
            <a:endParaRPr lang="en-US"/>
          </a:p>
        </p:txBody>
      </p:sp>
    </p:spTree>
    <p:extLst>
      <p:ext uri="{BB962C8B-B14F-4D97-AF65-F5344CB8AC3E}">
        <p14:creationId xmlns:p14="http://schemas.microsoft.com/office/powerpoint/2010/main" val="298814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3DC9-67A1-9CED-D1A9-1CE59BFC7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45BBF-DBE6-5173-CF9F-CE867379D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75CCE-C364-3CD4-395A-6199CEA32A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B24E50-8DAB-81D9-221D-909B419AF3E5}"/>
              </a:ext>
            </a:extLst>
          </p:cNvPr>
          <p:cNvSpPr>
            <a:spLocks noGrp="1"/>
          </p:cNvSpPr>
          <p:nvPr>
            <p:ph type="sldNum" sz="quarter" idx="5"/>
          </p:nvPr>
        </p:nvSpPr>
        <p:spPr/>
        <p:txBody>
          <a:bodyPr/>
          <a:lstStyle/>
          <a:p>
            <a:fld id="{BF3EFF2D-2F4C-4DD9-8332-16CC4D194A93}" type="slidenum">
              <a:rPr lang="en-US" smtClean="0"/>
              <a:t>17</a:t>
            </a:fld>
            <a:endParaRPr lang="en-US"/>
          </a:p>
        </p:txBody>
      </p:sp>
    </p:spTree>
    <p:extLst>
      <p:ext uri="{BB962C8B-B14F-4D97-AF65-F5344CB8AC3E}">
        <p14:creationId xmlns:p14="http://schemas.microsoft.com/office/powerpoint/2010/main" val="338845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cool under pressure shows </a:t>
            </a:r>
            <a:r>
              <a:rPr lang="en-US" i="1" dirty="0"/>
              <a:t>respect</a:t>
            </a:r>
            <a:r>
              <a:rPr lang="en-US" dirty="0"/>
              <a:t> and </a:t>
            </a:r>
            <a:r>
              <a:rPr lang="en-US" i="1" dirty="0"/>
              <a:t>self-awareness</a:t>
            </a:r>
            <a:r>
              <a:rPr lang="en-US" dirty="0"/>
              <a:t>—both essential to kindness.</a:t>
            </a:r>
          </a:p>
        </p:txBody>
      </p:sp>
      <p:sp>
        <p:nvSpPr>
          <p:cNvPr id="4" name="Slide Number Placeholder 3"/>
          <p:cNvSpPr>
            <a:spLocks noGrp="1"/>
          </p:cNvSpPr>
          <p:nvPr>
            <p:ph type="sldNum" sz="quarter" idx="5"/>
          </p:nvPr>
        </p:nvSpPr>
        <p:spPr/>
        <p:txBody>
          <a:bodyPr/>
          <a:lstStyle/>
          <a:p>
            <a:fld id="{BF3EFF2D-2F4C-4DD9-8332-16CC4D194A93}" type="slidenum">
              <a:rPr lang="en-US" smtClean="0"/>
              <a:t>18</a:t>
            </a:fld>
            <a:endParaRPr lang="en-US"/>
          </a:p>
        </p:txBody>
      </p:sp>
    </p:spTree>
    <p:extLst>
      <p:ext uri="{BB962C8B-B14F-4D97-AF65-F5344CB8AC3E}">
        <p14:creationId xmlns:p14="http://schemas.microsoft.com/office/powerpoint/2010/main" val="416827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E37FF-F44C-E4BD-7FB0-CF417ABBD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884B0-8969-9851-7CBA-9DE9D09F8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7DC03-93E0-7BBC-28E2-5C070B1660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C2858C-23DF-6834-DDDC-12528588E7C9}"/>
              </a:ext>
            </a:extLst>
          </p:cNvPr>
          <p:cNvSpPr>
            <a:spLocks noGrp="1"/>
          </p:cNvSpPr>
          <p:nvPr>
            <p:ph type="sldNum" sz="quarter" idx="5"/>
          </p:nvPr>
        </p:nvSpPr>
        <p:spPr/>
        <p:txBody>
          <a:bodyPr/>
          <a:lstStyle/>
          <a:p>
            <a:fld id="{BF3EFF2D-2F4C-4DD9-8332-16CC4D194A93}" type="slidenum">
              <a:rPr lang="en-US" smtClean="0"/>
              <a:t>19</a:t>
            </a:fld>
            <a:endParaRPr lang="en-US"/>
          </a:p>
        </p:txBody>
      </p:sp>
    </p:spTree>
    <p:extLst>
      <p:ext uri="{BB962C8B-B14F-4D97-AF65-F5344CB8AC3E}">
        <p14:creationId xmlns:p14="http://schemas.microsoft.com/office/powerpoint/2010/main" val="301037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EA49E-B42A-2BF0-3B13-FA06459A4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A9879-292F-2A9F-0467-45E3C8F56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B3E6A-23F8-BC00-6A5F-CF48CC504A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F36237-9F0D-45C1-B224-E5457D657213}"/>
              </a:ext>
            </a:extLst>
          </p:cNvPr>
          <p:cNvSpPr>
            <a:spLocks noGrp="1"/>
          </p:cNvSpPr>
          <p:nvPr>
            <p:ph type="sldNum" sz="quarter" idx="5"/>
          </p:nvPr>
        </p:nvSpPr>
        <p:spPr/>
        <p:txBody>
          <a:bodyPr/>
          <a:lstStyle/>
          <a:p>
            <a:fld id="{BF3EFF2D-2F4C-4DD9-8332-16CC4D194A93}" type="slidenum">
              <a:rPr lang="en-US" smtClean="0"/>
              <a:t>20</a:t>
            </a:fld>
            <a:endParaRPr lang="en-US"/>
          </a:p>
        </p:txBody>
      </p:sp>
    </p:spTree>
    <p:extLst>
      <p:ext uri="{BB962C8B-B14F-4D97-AF65-F5344CB8AC3E}">
        <p14:creationId xmlns:p14="http://schemas.microsoft.com/office/powerpoint/2010/main" val="225746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27292-A6C7-49D2-DD32-7D5603425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17E96-5E3D-6F1E-842C-844C99BA7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912BA-B396-B7D6-FF5A-7D3779207C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E68C9-FAA8-F193-8861-D169D5BDC4BF}"/>
              </a:ext>
            </a:extLst>
          </p:cNvPr>
          <p:cNvSpPr>
            <a:spLocks noGrp="1"/>
          </p:cNvSpPr>
          <p:nvPr>
            <p:ph type="sldNum" sz="quarter" idx="5"/>
          </p:nvPr>
        </p:nvSpPr>
        <p:spPr/>
        <p:txBody>
          <a:bodyPr/>
          <a:lstStyle/>
          <a:p>
            <a:fld id="{BF3EFF2D-2F4C-4DD9-8332-16CC4D194A93}" type="slidenum">
              <a:rPr lang="en-US" smtClean="0"/>
              <a:t>21</a:t>
            </a:fld>
            <a:endParaRPr lang="en-US"/>
          </a:p>
        </p:txBody>
      </p:sp>
    </p:spTree>
    <p:extLst>
      <p:ext uri="{BB962C8B-B14F-4D97-AF65-F5344CB8AC3E}">
        <p14:creationId xmlns:p14="http://schemas.microsoft.com/office/powerpoint/2010/main" val="172954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FF2D-2F4C-4DD9-8332-16CC4D194A93}" type="slidenum">
              <a:rPr lang="en-US" smtClean="0"/>
              <a:t>22</a:t>
            </a:fld>
            <a:endParaRPr lang="en-US"/>
          </a:p>
        </p:txBody>
      </p:sp>
    </p:spTree>
    <p:extLst>
      <p:ext uri="{BB962C8B-B14F-4D97-AF65-F5344CB8AC3E}">
        <p14:creationId xmlns:p14="http://schemas.microsoft.com/office/powerpoint/2010/main" val="380852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FF2D-2F4C-4DD9-8332-16CC4D194A93}" type="slidenum">
              <a:rPr lang="en-US" smtClean="0"/>
              <a:t>25</a:t>
            </a:fld>
            <a:endParaRPr lang="en-US"/>
          </a:p>
        </p:txBody>
      </p:sp>
    </p:spTree>
    <p:extLst>
      <p:ext uri="{BB962C8B-B14F-4D97-AF65-F5344CB8AC3E}">
        <p14:creationId xmlns:p14="http://schemas.microsoft.com/office/powerpoint/2010/main" val="323212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400" dirty="0"/>
              <a:t>In this activity, we'll create a visual "Kindness Jar" using a kitchen liner or large sheet of paper. Each table will receive a sticky note and be asked to write down what </a:t>
            </a:r>
            <a:r>
              <a:rPr lang="en-US" sz="1400" i="1" dirty="0"/>
              <a:t>kindness </a:t>
            </a:r>
            <a:r>
              <a:rPr lang="en-US" sz="1400" dirty="0"/>
              <a:t>means to them.</a:t>
            </a:r>
          </a:p>
          <a:p>
            <a:pPr>
              <a:buNone/>
            </a:pPr>
            <a:r>
              <a:rPr lang="en-US" sz="1400" dirty="0"/>
              <a:t>Once everyone is </a:t>
            </a:r>
            <a:r>
              <a:rPr lang="en-US" sz="1800" dirty="0"/>
              <a:t>finished, they'll add </a:t>
            </a:r>
            <a:r>
              <a:rPr lang="en-US" sz="1400" dirty="0"/>
              <a:t>their sticky notes to the jar. We'll then take a moment to read a few out loud to the group, sharing insights and reflections.</a:t>
            </a:r>
          </a:p>
          <a:p>
            <a:r>
              <a:rPr lang="en-US" sz="1400" dirty="0"/>
              <a:t>Let’s wrap up with a positive takeaway—highlighting how small acts of kindness can have a big impact on team culture.</a:t>
            </a:r>
          </a:p>
        </p:txBody>
      </p:sp>
      <p:sp>
        <p:nvSpPr>
          <p:cNvPr id="4" name="Slide Number Placeholder 3"/>
          <p:cNvSpPr>
            <a:spLocks noGrp="1"/>
          </p:cNvSpPr>
          <p:nvPr>
            <p:ph type="sldNum" sz="quarter" idx="5"/>
          </p:nvPr>
        </p:nvSpPr>
        <p:spPr/>
        <p:txBody>
          <a:bodyPr/>
          <a:lstStyle/>
          <a:p>
            <a:fld id="{BF3EFF2D-2F4C-4DD9-8332-16CC4D194A93}" type="slidenum">
              <a:rPr lang="en-US" smtClean="0"/>
              <a:t>4</a:t>
            </a:fld>
            <a:endParaRPr lang="en-US"/>
          </a:p>
        </p:txBody>
      </p:sp>
    </p:spTree>
    <p:extLst>
      <p:ext uri="{BB962C8B-B14F-4D97-AF65-F5344CB8AC3E}">
        <p14:creationId xmlns:p14="http://schemas.microsoft.com/office/powerpoint/2010/main" val="6728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FAB3-C175-E8CF-5925-88AD2B623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10005-F0EC-5012-BBBC-2ACD4AF2D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4FDA7-E93F-82CB-7E9E-033CEB96D9C3}"/>
              </a:ext>
            </a:extLst>
          </p:cNvPr>
          <p:cNvSpPr>
            <a:spLocks noGrp="1"/>
          </p:cNvSpPr>
          <p:nvPr>
            <p:ph type="body" idx="1"/>
          </p:nvPr>
        </p:nvSpPr>
        <p:spPr/>
        <p:txBody>
          <a:bodyPr/>
          <a:lstStyle/>
          <a:p>
            <a:pPr>
              <a:buNone/>
            </a:pPr>
            <a:r>
              <a:rPr lang="en-US" sz="1400" dirty="0"/>
              <a:t>In this activity, we'll create a visual "Kindness Jar" using a kitchen liner or large sheet of paper. Each table will receive a sticky note and be asked to write down what </a:t>
            </a:r>
            <a:r>
              <a:rPr lang="en-US" sz="1400" i="1" dirty="0"/>
              <a:t>kindness </a:t>
            </a:r>
            <a:r>
              <a:rPr lang="en-US" sz="1400" dirty="0"/>
              <a:t>means to them.</a:t>
            </a:r>
          </a:p>
          <a:p>
            <a:pPr>
              <a:buNone/>
            </a:pPr>
            <a:r>
              <a:rPr lang="en-US" sz="1400" dirty="0"/>
              <a:t>Once everyone is </a:t>
            </a:r>
            <a:r>
              <a:rPr lang="en-US" sz="1800" dirty="0"/>
              <a:t>finished, they'll add </a:t>
            </a:r>
            <a:r>
              <a:rPr lang="en-US" sz="1400" dirty="0"/>
              <a:t>their sticky notes to the jar. We'll then take a moment to read a few out loud to the group, sharing insights and reflections.</a:t>
            </a:r>
          </a:p>
          <a:p>
            <a:r>
              <a:rPr lang="en-US" sz="1400" dirty="0"/>
              <a:t>Let’s wrap up with a positive takeaway—highlighting how small acts of kindness can have a big impact on team culture.</a:t>
            </a:r>
          </a:p>
        </p:txBody>
      </p:sp>
      <p:sp>
        <p:nvSpPr>
          <p:cNvPr id="4" name="Slide Number Placeholder 3">
            <a:extLst>
              <a:ext uri="{FF2B5EF4-FFF2-40B4-BE49-F238E27FC236}">
                <a16:creationId xmlns:a16="http://schemas.microsoft.com/office/drawing/2014/main" id="{3CDC64CE-E7B9-5180-787D-5CA7FF7B8888}"/>
              </a:ext>
            </a:extLst>
          </p:cNvPr>
          <p:cNvSpPr>
            <a:spLocks noGrp="1"/>
          </p:cNvSpPr>
          <p:nvPr>
            <p:ph type="sldNum" sz="quarter" idx="5"/>
          </p:nvPr>
        </p:nvSpPr>
        <p:spPr/>
        <p:txBody>
          <a:bodyPr/>
          <a:lstStyle/>
          <a:p>
            <a:fld id="{BF3EFF2D-2F4C-4DD9-8332-16CC4D194A93}" type="slidenum">
              <a:rPr lang="en-US" smtClean="0"/>
              <a:t>5</a:t>
            </a:fld>
            <a:endParaRPr lang="en-US"/>
          </a:p>
        </p:txBody>
      </p:sp>
    </p:spTree>
    <p:extLst>
      <p:ext uri="{BB962C8B-B14F-4D97-AF65-F5344CB8AC3E}">
        <p14:creationId xmlns:p14="http://schemas.microsoft.com/office/powerpoint/2010/main" val="140098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FF2D-2F4C-4DD9-8332-16CC4D194A93}" type="slidenum">
              <a:rPr lang="en-US" smtClean="0"/>
              <a:t>7</a:t>
            </a:fld>
            <a:endParaRPr lang="en-US"/>
          </a:p>
        </p:txBody>
      </p:sp>
    </p:spTree>
    <p:extLst>
      <p:ext uri="{BB962C8B-B14F-4D97-AF65-F5344CB8AC3E}">
        <p14:creationId xmlns:p14="http://schemas.microsoft.com/office/powerpoint/2010/main" val="334831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EBD4C-91B1-AA7B-AA67-C0863EA05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5F374-93A1-F2CD-0FFC-C1B1198D7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7387F-5690-375A-5DB3-4FCC99E5ADCB}"/>
              </a:ext>
            </a:extLst>
          </p:cNvPr>
          <p:cNvSpPr>
            <a:spLocks noGrp="1"/>
          </p:cNvSpPr>
          <p:nvPr>
            <p:ph type="body" idx="1"/>
          </p:nvPr>
        </p:nvSpPr>
        <p:spPr/>
        <p:txBody>
          <a:bodyPr/>
          <a:lstStyle/>
          <a:p>
            <a:pPr>
              <a:buNone/>
            </a:pPr>
            <a:r>
              <a:rPr lang="en-US" sz="2000" dirty="0"/>
              <a:t>In this activity, we’ll create a visual “Kindness Jar” using a kitchen liner or a large sheet of paper. Each table will receive a sticky note and be invited to write down additional everyday acts of kindness they can practice at work. Once everyone has finished, they’ll place their sticky notes inside the jar to fill it with positivity and inspiration</a:t>
            </a:r>
            <a:endParaRPr lang="en-US" sz="1400" dirty="0"/>
          </a:p>
        </p:txBody>
      </p:sp>
      <p:sp>
        <p:nvSpPr>
          <p:cNvPr id="4" name="Slide Number Placeholder 3">
            <a:extLst>
              <a:ext uri="{FF2B5EF4-FFF2-40B4-BE49-F238E27FC236}">
                <a16:creationId xmlns:a16="http://schemas.microsoft.com/office/drawing/2014/main" id="{D6CB420F-A180-C2B2-7729-562B8C69C467}"/>
              </a:ext>
            </a:extLst>
          </p:cNvPr>
          <p:cNvSpPr>
            <a:spLocks noGrp="1"/>
          </p:cNvSpPr>
          <p:nvPr>
            <p:ph type="sldNum" sz="quarter" idx="5"/>
          </p:nvPr>
        </p:nvSpPr>
        <p:spPr/>
        <p:txBody>
          <a:bodyPr/>
          <a:lstStyle/>
          <a:p>
            <a:fld id="{BF3EFF2D-2F4C-4DD9-8332-16CC4D194A93}" type="slidenum">
              <a:rPr lang="en-US" smtClean="0"/>
              <a:t>9</a:t>
            </a:fld>
            <a:endParaRPr lang="en-US"/>
          </a:p>
        </p:txBody>
      </p:sp>
    </p:spTree>
    <p:extLst>
      <p:ext uri="{BB962C8B-B14F-4D97-AF65-F5344CB8AC3E}">
        <p14:creationId xmlns:p14="http://schemas.microsoft.com/office/powerpoint/2010/main" val="119445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FF2D-2F4C-4DD9-8332-16CC4D194A93}" type="slidenum">
              <a:rPr lang="en-US" smtClean="0"/>
              <a:t>11</a:t>
            </a:fld>
            <a:endParaRPr lang="en-US"/>
          </a:p>
        </p:txBody>
      </p:sp>
    </p:spTree>
    <p:extLst>
      <p:ext uri="{BB962C8B-B14F-4D97-AF65-F5344CB8AC3E}">
        <p14:creationId xmlns:p14="http://schemas.microsoft.com/office/powerpoint/2010/main" val="100473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6B87B-B207-DAC4-A58C-369A74B34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89150-ADA7-E42D-A704-37775C2A5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9FFFA-9ABF-37E7-273A-9AD527E66F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F046D8-628D-A04D-B9F5-87FE0B858191}"/>
              </a:ext>
            </a:extLst>
          </p:cNvPr>
          <p:cNvSpPr>
            <a:spLocks noGrp="1"/>
          </p:cNvSpPr>
          <p:nvPr>
            <p:ph type="sldNum" sz="quarter" idx="5"/>
          </p:nvPr>
        </p:nvSpPr>
        <p:spPr/>
        <p:txBody>
          <a:bodyPr/>
          <a:lstStyle/>
          <a:p>
            <a:fld id="{BF3EFF2D-2F4C-4DD9-8332-16CC4D194A93}" type="slidenum">
              <a:rPr lang="en-US" smtClean="0"/>
              <a:t>12</a:t>
            </a:fld>
            <a:endParaRPr lang="en-US"/>
          </a:p>
        </p:txBody>
      </p:sp>
    </p:spTree>
    <p:extLst>
      <p:ext uri="{BB962C8B-B14F-4D97-AF65-F5344CB8AC3E}">
        <p14:creationId xmlns:p14="http://schemas.microsoft.com/office/powerpoint/2010/main" val="160919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97509-9D23-3987-8F46-AEE68A70F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CD200-436B-D4D2-5C7D-B8BC401F5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8320A-8735-619D-4EBF-5CEFE4C30E94}"/>
              </a:ext>
            </a:extLst>
          </p:cNvPr>
          <p:cNvSpPr>
            <a:spLocks noGrp="1"/>
          </p:cNvSpPr>
          <p:nvPr>
            <p:ph type="body" idx="1"/>
          </p:nvPr>
        </p:nvSpPr>
        <p:spPr/>
        <p:txBody>
          <a:bodyPr/>
          <a:lstStyle/>
          <a:p>
            <a:r>
              <a:rPr lang="en-US" dirty="0"/>
              <a:t>Reducing </a:t>
            </a:r>
            <a:r>
              <a:rPr lang="en-US" dirty="0" err="1"/>
              <a:t>tranffers</a:t>
            </a:r>
            <a:r>
              <a:rPr lang="en-US" dirty="0"/>
              <a:t> can be a talking point.</a:t>
            </a:r>
          </a:p>
        </p:txBody>
      </p:sp>
      <p:sp>
        <p:nvSpPr>
          <p:cNvPr id="4" name="Slide Number Placeholder 3">
            <a:extLst>
              <a:ext uri="{FF2B5EF4-FFF2-40B4-BE49-F238E27FC236}">
                <a16:creationId xmlns:a16="http://schemas.microsoft.com/office/drawing/2014/main" id="{7A12ED38-4791-3680-84FA-33AE0AB186C6}"/>
              </a:ext>
            </a:extLst>
          </p:cNvPr>
          <p:cNvSpPr>
            <a:spLocks noGrp="1"/>
          </p:cNvSpPr>
          <p:nvPr>
            <p:ph type="sldNum" sz="quarter" idx="5"/>
          </p:nvPr>
        </p:nvSpPr>
        <p:spPr/>
        <p:txBody>
          <a:bodyPr/>
          <a:lstStyle/>
          <a:p>
            <a:fld id="{BF3EFF2D-2F4C-4DD9-8332-16CC4D194A93}" type="slidenum">
              <a:rPr lang="en-US" smtClean="0"/>
              <a:t>13</a:t>
            </a:fld>
            <a:endParaRPr lang="en-US"/>
          </a:p>
        </p:txBody>
      </p:sp>
    </p:spTree>
    <p:extLst>
      <p:ext uri="{BB962C8B-B14F-4D97-AF65-F5344CB8AC3E}">
        <p14:creationId xmlns:p14="http://schemas.microsoft.com/office/powerpoint/2010/main" val="365482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49256-EBEA-012B-B071-F03E9CBE9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811E2-2EC6-7FEB-7166-5B3796022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39705-F395-F4F2-507A-A1C1A32F87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FF7C21-B9D1-55E1-E273-343CB506CAD3}"/>
              </a:ext>
            </a:extLst>
          </p:cNvPr>
          <p:cNvSpPr>
            <a:spLocks noGrp="1"/>
          </p:cNvSpPr>
          <p:nvPr>
            <p:ph type="sldNum" sz="quarter" idx="5"/>
          </p:nvPr>
        </p:nvSpPr>
        <p:spPr/>
        <p:txBody>
          <a:bodyPr/>
          <a:lstStyle/>
          <a:p>
            <a:fld id="{BF3EFF2D-2F4C-4DD9-8332-16CC4D194A93}" type="slidenum">
              <a:rPr lang="en-US" smtClean="0"/>
              <a:t>14</a:t>
            </a:fld>
            <a:endParaRPr lang="en-US"/>
          </a:p>
        </p:txBody>
      </p:sp>
    </p:spTree>
    <p:extLst>
      <p:ext uri="{BB962C8B-B14F-4D97-AF65-F5344CB8AC3E}">
        <p14:creationId xmlns:p14="http://schemas.microsoft.com/office/powerpoint/2010/main" val="130966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image" Target="../media/image1.jpe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36.svg"/><Relationship Id="rId4" Type="http://schemas.openxmlformats.org/officeDocument/2006/relationships/image" Target="../media/image3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36.svg"/><Relationship Id="rId4" Type="http://schemas.openxmlformats.org/officeDocument/2006/relationships/image" Target="../media/image33.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36.svg"/><Relationship Id="rId4" Type="http://schemas.openxmlformats.org/officeDocument/2006/relationships/image" Target="../media/image33.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36.svg"/><Relationship Id="rId4" Type="http://schemas.openxmlformats.org/officeDocument/2006/relationships/image" Target="../media/image3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3" Type="http://schemas.openxmlformats.org/officeDocument/2006/relationships/image" Target="../media/image1.jpeg"/><Relationship Id="rId7" Type="http://schemas.openxmlformats.org/officeDocument/2006/relationships/image" Target="../media/image40.sv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6.svg"/><Relationship Id="rId5" Type="http://schemas.openxmlformats.org/officeDocument/2006/relationships/image" Target="../media/image5.sv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40.svg"/><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5.sv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image" Target="../media/image1.jpeg"/><Relationship Id="rId7" Type="http://schemas.openxmlformats.org/officeDocument/2006/relationships/image" Target="../media/image40.svg"/><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5.sv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48.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40.svg"/><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5.sv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0.svg"/><Relationship Id="rId12" Type="http://schemas.openxmlformats.org/officeDocument/2006/relationships/image" Target="../media/image5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34.svg"/><Relationship Id="rId10" Type="http://schemas.openxmlformats.org/officeDocument/2006/relationships/image" Target="../media/image51.png"/><Relationship Id="rId4" Type="http://schemas.openxmlformats.org/officeDocument/2006/relationships/image" Target="../media/image33.png"/><Relationship Id="rId9" Type="http://schemas.openxmlformats.org/officeDocument/2006/relationships/image" Target="../media/image7.svg"/></Relationships>
</file>

<file path=ppt/slides/_rels/slide2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image" Target="../media/image1.jpe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14.svg"/><Relationship Id="rId4" Type="http://schemas.openxmlformats.org/officeDocument/2006/relationships/image" Target="../media/image21.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18.sv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16.svg"/><Relationship Id="rId10" Type="http://schemas.openxmlformats.org/officeDocument/2006/relationships/image" Target="../media/image27.gif"/><Relationship Id="rId4" Type="http://schemas.openxmlformats.org/officeDocument/2006/relationships/image" Target="../media/image15.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image" Target="../media/image1.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1.jpeg"/><Relationship Id="rId10"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32.svg"/><Relationship Id="rId4" Type="http://schemas.openxmlformats.org/officeDocument/2006/relationships/image" Target="../media/image18.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gif"/><Relationship Id="rId5" Type="http://schemas.openxmlformats.org/officeDocument/2006/relationships/image" Target="../media/image4.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6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sp>
        <p:nvSpPr>
          <p:cNvPr id="6" name="Freeform 6"/>
          <p:cNvSpPr/>
          <p:nvPr/>
        </p:nvSpPr>
        <p:spPr>
          <a:xfrm rot="3714188">
            <a:off x="8548617" y="6509370"/>
            <a:ext cx="1129523" cy="1129523"/>
          </a:xfrm>
          <a:custGeom>
            <a:avLst/>
            <a:gdLst/>
            <a:ahLst/>
            <a:cxnLst/>
            <a:rect l="l" t="t" r="r" b="b"/>
            <a:pathLst>
              <a:path w="1129523" h="1129523">
                <a:moveTo>
                  <a:pt x="0" y="0"/>
                </a:moveTo>
                <a:lnTo>
                  <a:pt x="1129523" y="0"/>
                </a:lnTo>
                <a:lnTo>
                  <a:pt x="1129523" y="1129523"/>
                </a:lnTo>
                <a:lnTo>
                  <a:pt x="0" y="1129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F2764CA8-C902-BDFD-B98A-77B92C304C81}"/>
              </a:ext>
            </a:extLst>
          </p:cNvPr>
          <p:cNvSpPr/>
          <p:nvPr/>
        </p:nvSpPr>
        <p:spPr>
          <a:xfrm>
            <a:off x="152400" y="285750"/>
            <a:ext cx="17580612" cy="97155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rot="311482">
            <a:off x="13502392" y="3165409"/>
            <a:ext cx="2205570" cy="5189576"/>
          </a:xfrm>
          <a:custGeom>
            <a:avLst/>
            <a:gdLst/>
            <a:ahLst/>
            <a:cxnLst/>
            <a:rect l="l" t="t" r="r" b="b"/>
            <a:pathLst>
              <a:path w="2205570" h="5189576">
                <a:moveTo>
                  <a:pt x="0" y="0"/>
                </a:moveTo>
                <a:lnTo>
                  <a:pt x="2205570" y="0"/>
                </a:lnTo>
                <a:lnTo>
                  <a:pt x="2205570" y="5189576"/>
                </a:lnTo>
                <a:lnTo>
                  <a:pt x="0" y="5189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5473018" y="4329515"/>
            <a:ext cx="7467644" cy="1587577"/>
          </a:xfrm>
          <a:prstGeom prst="rect">
            <a:avLst/>
          </a:prstGeom>
        </p:spPr>
        <p:txBody>
          <a:bodyPr lIns="0" tIns="0" rIns="0" bIns="0" rtlCol="0" anchor="t">
            <a:spAutoFit/>
          </a:bodyPr>
          <a:lstStyle/>
          <a:p>
            <a:pPr algn="ctr">
              <a:lnSpc>
                <a:spcPts val="12342"/>
              </a:lnSpc>
            </a:pPr>
            <a:r>
              <a:rPr lang="en-US" sz="10640" dirty="0">
                <a:latin typeface="Frankfurter Highlight" panose="020B0604020202020204" charset="0"/>
                <a:ea typeface="Balmy"/>
                <a:cs typeface="Balmy"/>
                <a:sym typeface="Balmy"/>
              </a:rPr>
              <a:t>BE KIND </a:t>
            </a:r>
          </a:p>
        </p:txBody>
      </p:sp>
      <p:sp>
        <p:nvSpPr>
          <p:cNvPr id="12" name="Freeform 12"/>
          <p:cNvSpPr/>
          <p:nvPr/>
        </p:nvSpPr>
        <p:spPr>
          <a:xfrm rot="-154579">
            <a:off x="5609430" y="5637818"/>
            <a:ext cx="7315200" cy="877824"/>
          </a:xfrm>
          <a:custGeom>
            <a:avLst/>
            <a:gdLst/>
            <a:ahLst/>
            <a:cxnLst/>
            <a:rect l="l" t="t" r="r" b="b"/>
            <a:pathLst>
              <a:path w="7315200" h="877824">
                <a:moveTo>
                  <a:pt x="0" y="0"/>
                </a:moveTo>
                <a:lnTo>
                  <a:pt x="7315200" y="0"/>
                </a:lnTo>
                <a:lnTo>
                  <a:pt x="7315200" y="877824"/>
                </a:lnTo>
                <a:lnTo>
                  <a:pt x="0" y="8778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solidFill>
                <a:srgbClr val="F2A4E7"/>
              </a:solidFill>
            </a:endParaRPr>
          </a:p>
        </p:txBody>
      </p:sp>
      <p:sp>
        <p:nvSpPr>
          <p:cNvPr id="9" name="Freeform 9"/>
          <p:cNvSpPr/>
          <p:nvPr/>
        </p:nvSpPr>
        <p:spPr>
          <a:xfrm rot="-2013428">
            <a:off x="8384942" y="2497043"/>
            <a:ext cx="1657756" cy="1476200"/>
          </a:xfrm>
          <a:custGeom>
            <a:avLst/>
            <a:gdLst/>
            <a:ahLst/>
            <a:cxnLst/>
            <a:rect l="l" t="t" r="r" b="b"/>
            <a:pathLst>
              <a:path w="1657756" h="1476200">
                <a:moveTo>
                  <a:pt x="0" y="0"/>
                </a:moveTo>
                <a:lnTo>
                  <a:pt x="1657757" y="0"/>
                </a:lnTo>
                <a:lnTo>
                  <a:pt x="1657757" y="1476199"/>
                </a:lnTo>
                <a:lnTo>
                  <a:pt x="0" y="14761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4024969" y="2873763"/>
            <a:ext cx="1516036" cy="1235569"/>
          </a:xfrm>
          <a:custGeom>
            <a:avLst/>
            <a:gdLst/>
            <a:ahLst/>
            <a:cxnLst/>
            <a:rect l="l" t="t" r="r" b="b"/>
            <a:pathLst>
              <a:path w="1516036" h="1235569">
                <a:moveTo>
                  <a:pt x="0" y="0"/>
                </a:moveTo>
                <a:lnTo>
                  <a:pt x="1516036" y="0"/>
                </a:lnTo>
                <a:lnTo>
                  <a:pt x="1516036" y="1235569"/>
                </a:lnTo>
                <a:lnTo>
                  <a:pt x="0" y="1235569"/>
                </a:lnTo>
                <a:lnTo>
                  <a:pt x="0" y="0"/>
                </a:lnTo>
                <a:close/>
              </a:path>
            </a:pathLst>
          </a:custGeom>
          <a:blipFill>
            <a:blip r:embed="rId14"/>
            <a:stretch>
              <a:fillRect/>
            </a:stretch>
          </a:blipFill>
        </p:spPr>
        <p:txBody>
          <a:bodyPr/>
          <a:lstStyle/>
          <a:p>
            <a:endParaRPr lang="en-US"/>
          </a:p>
        </p:txBody>
      </p:sp>
      <p:sp>
        <p:nvSpPr>
          <p:cNvPr id="15" name="Freeform 5">
            <a:extLst>
              <a:ext uri="{FF2B5EF4-FFF2-40B4-BE49-F238E27FC236}">
                <a16:creationId xmlns:a16="http://schemas.microsoft.com/office/drawing/2014/main" id="{82075B12-4E6B-3B92-9CAC-696C90692472}"/>
              </a:ext>
            </a:extLst>
          </p:cNvPr>
          <p:cNvSpPr/>
          <p:nvPr/>
        </p:nvSpPr>
        <p:spPr>
          <a:xfrm rot="-1653762">
            <a:off x="1474482" y="3960455"/>
            <a:ext cx="3429790" cy="4232549"/>
          </a:xfrm>
          <a:custGeom>
            <a:avLst/>
            <a:gdLst/>
            <a:ahLst/>
            <a:cxnLst/>
            <a:rect l="l" t="t" r="r" b="b"/>
            <a:pathLst>
              <a:path w="1302207" h="1640575">
                <a:moveTo>
                  <a:pt x="0" y="0"/>
                </a:moveTo>
                <a:lnTo>
                  <a:pt x="1302207" y="0"/>
                </a:lnTo>
                <a:lnTo>
                  <a:pt x="1302207" y="1640575"/>
                </a:lnTo>
                <a:lnTo>
                  <a:pt x="0" y="16405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E998-3330-79D4-B7AF-6E123C5176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6FC438-E6BC-4CBF-C5BE-EBF5197393BD}"/>
              </a:ext>
            </a:extLst>
          </p:cNvPr>
          <p:cNvSpPr>
            <a:spLocks noGrp="1" noRot="1" noMove="1" noResize="1" noEditPoints="1" noAdjustHandles="1" noChangeArrowheads="1" noChangeShapeType="1"/>
          </p:cNvSpPr>
          <p:nvPr/>
        </p:nvSpPr>
        <p:spPr>
          <a:xfrm>
            <a:off x="22746"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dirty="0"/>
          </a:p>
        </p:txBody>
      </p:sp>
      <p:sp>
        <p:nvSpPr>
          <p:cNvPr id="4" name="Freeform 4">
            <a:extLst>
              <a:ext uri="{FF2B5EF4-FFF2-40B4-BE49-F238E27FC236}">
                <a16:creationId xmlns:a16="http://schemas.microsoft.com/office/drawing/2014/main" id="{D06204D4-ABB9-2878-F76C-7EEB09D88ECE}"/>
              </a:ext>
            </a:extLst>
          </p:cNvPr>
          <p:cNvSpPr/>
          <p:nvPr/>
        </p:nvSpPr>
        <p:spPr>
          <a:xfrm rot="1791238">
            <a:off x="4364087" y="1985234"/>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19E7D761-D1EA-F864-0D3C-C4731984ED8B}"/>
              </a:ext>
            </a:extLst>
          </p:cNvPr>
          <p:cNvSpPr/>
          <p:nvPr/>
        </p:nvSpPr>
        <p:spPr>
          <a:xfrm>
            <a:off x="14770341" y="6288775"/>
            <a:ext cx="1371368" cy="1523743"/>
          </a:xfrm>
          <a:custGeom>
            <a:avLst/>
            <a:gdLst/>
            <a:ahLst/>
            <a:cxnLst/>
            <a:rect l="l" t="t" r="r" b="b"/>
            <a:pathLst>
              <a:path w="1371368" h="1523743">
                <a:moveTo>
                  <a:pt x="0" y="0"/>
                </a:moveTo>
                <a:lnTo>
                  <a:pt x="1371369" y="0"/>
                </a:lnTo>
                <a:lnTo>
                  <a:pt x="1371369" y="1523742"/>
                </a:lnTo>
                <a:lnTo>
                  <a:pt x="0" y="1523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3">
            <a:extLst>
              <a:ext uri="{FF2B5EF4-FFF2-40B4-BE49-F238E27FC236}">
                <a16:creationId xmlns:a16="http://schemas.microsoft.com/office/drawing/2014/main" id="{D91FAA5E-509D-13D2-2D2B-4FE2E958B5BB}"/>
              </a:ext>
            </a:extLst>
          </p:cNvPr>
          <p:cNvSpPr>
            <a:spLocks noGrp="1" noRot="1" noMove="1" noResize="1" noEditPoints="1" noAdjustHandles="1" noChangeArrowheads="1" noChangeShapeType="1"/>
          </p:cNvSpPr>
          <p:nvPr/>
        </p:nvSpPr>
        <p:spPr>
          <a:xfrm>
            <a:off x="86994" y="-80646"/>
            <a:ext cx="17743806" cy="9948546"/>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5" name="2 minute classroom timer with upbeat music">
            <a:hlinkClick r:id="" action="ppaction://media"/>
            <a:extLst>
              <a:ext uri="{FF2B5EF4-FFF2-40B4-BE49-F238E27FC236}">
                <a16:creationId xmlns:a16="http://schemas.microsoft.com/office/drawing/2014/main" id="{844A7635-962B-D110-1751-DD8B4EAB514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810000" y="2171700"/>
            <a:ext cx="10134600" cy="5210808"/>
          </a:xfrm>
          <a:prstGeom prst="rect">
            <a:avLst/>
          </a:prstGeom>
        </p:spPr>
      </p:pic>
    </p:spTree>
    <p:extLst>
      <p:ext uri="{BB962C8B-B14F-4D97-AF65-F5344CB8AC3E}">
        <p14:creationId xmlns:p14="http://schemas.microsoft.com/office/powerpoint/2010/main" val="233405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2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35E0D00-1CD1-44D9-8F4F-C379245B6980}"/>
              </a:ext>
            </a:extLst>
          </p:cNvPr>
          <p:cNvGrpSpPr>
            <a:grpSpLocks noGrp="1" noUngrp="1" noRot="1" noMove="1" noResize="1"/>
          </p:cNvGrpSpPr>
          <p:nvPr/>
        </p:nvGrpSpPr>
        <p:grpSpPr>
          <a:xfrm>
            <a:off x="0" y="-15977"/>
            <a:ext cx="18288000" cy="10325100"/>
            <a:chOff x="0" y="-38100"/>
            <a:chExt cx="18288000" cy="10325100"/>
          </a:xfrm>
        </p:grpSpPr>
        <p:sp>
          <p:nvSpPr>
            <p:cNvPr id="2" name="Freeform 2"/>
            <p:cNvSpPr>
              <a:spLocks noGrp="1" noRot="1" noMove="1" noResize="1" noEditPoints="1" noAdjustHandles="1" noChangeArrowheads="1" noChangeShapeType="1"/>
            </p:cNvSpPr>
            <p:nvPr/>
          </p:nvSpPr>
          <p:spPr>
            <a:xfrm>
              <a:off x="0" y="-38100"/>
              <a:ext cx="18288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9" name="Freeform 3">
              <a:extLst>
                <a:ext uri="{FF2B5EF4-FFF2-40B4-BE49-F238E27FC236}">
                  <a16:creationId xmlns:a16="http://schemas.microsoft.com/office/drawing/2014/main" id="{B49C71BB-A856-9AB9-B0E4-168B17FD3543}"/>
                </a:ext>
              </a:extLst>
            </p:cNvPr>
            <p:cNvSpPr>
              <a:spLocks noGrp="1" noRot="1" noMove="1" noResize="1" noEditPoints="1" noAdjustHandles="1" noChangeArrowheads="1" noChangeShapeType="1"/>
            </p:cNvSpPr>
            <p:nvPr/>
          </p:nvSpPr>
          <p:spPr>
            <a:xfrm>
              <a:off x="402588" y="993058"/>
              <a:ext cx="17885412" cy="92583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4">
                <a:extLst>
                  <a:ext uri="{96DAC541-7B7A-43D3-8B79-37D633B846F1}">
                    <asvg:svgBlip xmlns:asvg="http://schemas.microsoft.com/office/drawing/2016/SVG/main" r:embed="rId5"/>
                  </a:ext>
                </a:extLst>
              </a:blip>
              <a:stretch>
                <a:fillRect t="-18485" b="974"/>
              </a:stretch>
            </a:blipFill>
          </p:spPr>
          <p:txBody>
            <a:bodyPr/>
            <a:lstStyle/>
            <a:p>
              <a:endParaRPr lang="en-US"/>
            </a:p>
          </p:txBody>
        </p:sp>
      </p:grpSp>
      <p:pic>
        <p:nvPicPr>
          <p:cNvPr id="10" name="Picture 9">
            <a:extLst>
              <a:ext uri="{FF2B5EF4-FFF2-40B4-BE49-F238E27FC236}">
                <a16:creationId xmlns:a16="http://schemas.microsoft.com/office/drawing/2014/main" id="{92C06A02-C3A8-0DBE-3ADB-F2B47D4E4D17}"/>
              </a:ext>
            </a:extLst>
          </p:cNvPr>
          <p:cNvPicPr>
            <a:picLocks noGrp="1" noRot="1" noChangeAspect="1" noMove="1" noResize="1" noEditPoints="1" noAdjustHandles="1" noChangeArrowheads="1" noChangeShapeType="1" noCrop="1"/>
          </p:cNvPicPr>
          <p:nvPr/>
        </p:nvPicPr>
        <p:blipFill>
          <a:blip r:embed="rId6"/>
          <a:srcRect t="4132"/>
          <a:stretch/>
        </p:blipFill>
        <p:spPr>
          <a:xfrm>
            <a:off x="2362200" y="1257300"/>
            <a:ext cx="13403653" cy="4049298"/>
          </a:xfrm>
          <a:prstGeom prst="rect">
            <a:avLst/>
          </a:prstGeom>
        </p:spPr>
      </p:pic>
      <p:sp>
        <p:nvSpPr>
          <p:cNvPr id="11" name="TextBox 10">
            <a:extLst>
              <a:ext uri="{FF2B5EF4-FFF2-40B4-BE49-F238E27FC236}">
                <a16:creationId xmlns:a16="http://schemas.microsoft.com/office/drawing/2014/main" id="{3623B6F6-02BD-8B95-DB28-4625BF80EB9F}"/>
              </a:ext>
            </a:extLst>
          </p:cNvPr>
          <p:cNvSpPr txBox="1"/>
          <p:nvPr/>
        </p:nvSpPr>
        <p:spPr>
          <a:xfrm>
            <a:off x="3886200" y="2932631"/>
            <a:ext cx="10445363" cy="839269"/>
          </a:xfrm>
          <a:prstGeom prst="rect">
            <a:avLst/>
          </a:prstGeom>
        </p:spPr>
        <p:txBody>
          <a:bodyPr wrap="square" lIns="0" tIns="0" rIns="0" bIns="0" rtlCol="0" anchor="t">
            <a:spAutoFit/>
          </a:bodyPr>
          <a:lstStyle/>
          <a:p>
            <a:pPr algn="ctr">
              <a:lnSpc>
                <a:spcPts val="6379"/>
              </a:lnSpc>
            </a:pPr>
            <a:r>
              <a:rPr lang="en-US" sz="6600" dirty="0">
                <a:solidFill>
                  <a:srgbClr val="000000"/>
                </a:solidFill>
                <a:latin typeface="Frankfurter Highlight" panose="020B0604020202020204" charset="0"/>
                <a:ea typeface="Balmy"/>
                <a:cs typeface="Balmy"/>
                <a:sym typeface="Balmy"/>
              </a:rPr>
              <a:t>Impacts of kindness</a:t>
            </a:r>
          </a:p>
        </p:txBody>
      </p:sp>
      <p:sp>
        <p:nvSpPr>
          <p:cNvPr id="4" name="TextBox 4"/>
          <p:cNvSpPr txBox="1">
            <a:spLocks/>
          </p:cNvSpPr>
          <p:nvPr/>
        </p:nvSpPr>
        <p:spPr>
          <a:xfrm>
            <a:off x="2522147" y="5676900"/>
            <a:ext cx="12336853" cy="2685351"/>
          </a:xfrm>
          <a:prstGeom prst="rect">
            <a:avLst/>
          </a:prstGeom>
        </p:spPr>
        <p:txBody>
          <a:bodyPr wrap="square" lIns="0" tIns="0" rIns="0" bIns="0" rtlCol="0" anchor="t">
            <a:spAutoFit/>
          </a:bodyPr>
          <a:lstStyle/>
          <a:p>
            <a:pPr algn="ctr"/>
            <a:r>
              <a:rPr lang="en-US" sz="4400" dirty="0">
                <a:latin typeface="Arimo" panose="020B0604020202020204" charset="0"/>
                <a:ea typeface="Arimo" panose="020B0604020202020204" charset="0"/>
                <a:cs typeface="Arimo" panose="020B0604020202020204" charset="0"/>
              </a:rPr>
              <a:t>Kindness at work creates a positive environment where everyone feels valued, fostering stronger relationships and a more productive team.</a:t>
            </a:r>
          </a:p>
          <a:p>
            <a:pPr algn="ctr">
              <a:lnSpc>
                <a:spcPts val="280"/>
              </a:lnSpc>
            </a:pPr>
            <a:endParaRPr lang="en-US" sz="4400" dirty="0">
              <a:solidFill>
                <a:srgbClr val="000000"/>
              </a:solidFill>
              <a:latin typeface="Arimo"/>
              <a:ea typeface="Arimo"/>
              <a:cs typeface="Arimo"/>
              <a:sym typeface="Arimo"/>
            </a:endParaRPr>
          </a:p>
          <a:p>
            <a:pPr algn="ctr">
              <a:lnSpc>
                <a:spcPts val="4759"/>
              </a:lnSpc>
            </a:pPr>
            <a:endParaRPr lang="en-US" sz="4400" dirty="0">
              <a:solidFill>
                <a:srgbClr val="000000"/>
              </a:solidFill>
              <a:latin typeface="Arimo"/>
              <a:ea typeface="Arimo"/>
              <a:cs typeface="Arimo"/>
              <a:sym typeface="Arimo"/>
            </a:endParaRPr>
          </a:p>
        </p:txBody>
      </p:sp>
      <p:sp>
        <p:nvSpPr>
          <p:cNvPr id="3" name="Freeform 4">
            <a:extLst>
              <a:ext uri="{FF2B5EF4-FFF2-40B4-BE49-F238E27FC236}">
                <a16:creationId xmlns:a16="http://schemas.microsoft.com/office/drawing/2014/main" id="{2D17F625-FBD4-EF96-A57F-63773082E6FF}"/>
              </a:ext>
            </a:extLst>
          </p:cNvPr>
          <p:cNvSpPr/>
          <p:nvPr/>
        </p:nvSpPr>
        <p:spPr>
          <a:xfrm rot="1566713">
            <a:off x="14171000" y="5504975"/>
            <a:ext cx="2295413" cy="3984949"/>
          </a:xfrm>
          <a:custGeom>
            <a:avLst/>
            <a:gdLst/>
            <a:ahLst/>
            <a:cxnLst/>
            <a:rect l="l" t="t" r="r" b="b"/>
            <a:pathLst>
              <a:path w="2205570" h="5189576">
                <a:moveTo>
                  <a:pt x="0" y="0"/>
                </a:moveTo>
                <a:lnTo>
                  <a:pt x="2205570" y="0"/>
                </a:lnTo>
                <a:lnTo>
                  <a:pt x="2205570" y="5189576"/>
                </a:lnTo>
                <a:lnTo>
                  <a:pt x="0" y="51895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5A0DD-46A2-05C0-4315-1CFB36DBD7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0C3E1E-D161-866A-C768-030B9EDDF98D}"/>
              </a:ext>
            </a:extLst>
          </p:cNvPr>
          <p:cNvSpPr>
            <a:spLocks noGrp="1" noRot="1" noMove="1" noResize="1" noEditPoints="1" noAdjustHandles="1" noChangeArrowheads="1" noChangeShapeType="1"/>
          </p:cNvSpPr>
          <p:nvPr/>
        </p:nvSpPr>
        <p:spPr>
          <a:xfrm>
            <a:off x="0" y="-38100"/>
            <a:ext cx="18288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38332DC1-CEA6-E85D-4228-A0FAFF3FE4D5}"/>
              </a:ext>
            </a:extLst>
          </p:cNvPr>
          <p:cNvSpPr>
            <a:spLocks noGrp="1" noRot="1" noMove="1" noResize="1" noEditPoints="1" noAdjustHandles="1" noChangeArrowheads="1" noChangeShapeType="1"/>
          </p:cNvSpPr>
          <p:nvPr/>
        </p:nvSpPr>
        <p:spPr>
          <a:xfrm>
            <a:off x="152400" y="388378"/>
            <a:ext cx="17868900" cy="9586443"/>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18EDA57B-CF75-6D68-DB8B-BEAD1F5875BD}"/>
              </a:ext>
            </a:extLst>
          </p:cNvPr>
          <p:cNvSpPr txBox="1">
            <a:spLocks/>
          </p:cNvSpPr>
          <p:nvPr/>
        </p:nvSpPr>
        <p:spPr>
          <a:xfrm>
            <a:off x="1842245" y="3866495"/>
            <a:ext cx="14693155" cy="4401205"/>
          </a:xfrm>
          <a:prstGeom prst="rect">
            <a:avLst/>
          </a:prstGeom>
        </p:spPr>
        <p:txBody>
          <a:bodyPr wrap="square" lIns="0" tIns="0" rIns="0" bIns="0" rtlCol="0" anchor="t">
            <a:spAutoFit/>
          </a:bodyPr>
          <a:lstStyle/>
          <a:p>
            <a:pPr algn="ctr"/>
            <a:r>
              <a:rPr lang="en-US" sz="5400" dirty="0">
                <a:latin typeface="Arimo" panose="020B0604020202020204" charset="0"/>
                <a:ea typeface="Arimo" panose="020B0604020202020204" charset="0"/>
                <a:cs typeface="Arimo" panose="020B0604020202020204" charset="0"/>
              </a:rPr>
              <a:t>Spreading positivity fosters respect, strengthens teamwork, and brings people closer together.</a:t>
            </a:r>
          </a:p>
          <a:p>
            <a:pPr algn="ctr"/>
            <a:endParaRPr lang="en-US" sz="1600" dirty="0">
              <a:latin typeface="Arimo" panose="020B0604020202020204" charset="0"/>
              <a:ea typeface="Arimo" panose="020B0604020202020204" charset="0"/>
              <a:cs typeface="Arimo" panose="020B0604020202020204" charset="0"/>
            </a:endParaRPr>
          </a:p>
          <a:p>
            <a:pPr algn="ctr"/>
            <a:r>
              <a:rPr lang="en-US" sz="5400" dirty="0">
                <a:latin typeface="Arimo" panose="020B0604020202020204" charset="0"/>
                <a:ea typeface="Arimo" panose="020B0604020202020204" charset="0"/>
                <a:cs typeface="Arimo" panose="020B0604020202020204" charset="0"/>
              </a:rPr>
              <a:t>People feel motivated and engaged when the environment is supportive and upbeat.</a:t>
            </a:r>
          </a:p>
          <a:p>
            <a:pPr algn="ctr"/>
            <a:endParaRPr lang="en-US" sz="5400" dirty="0">
              <a:solidFill>
                <a:srgbClr val="000000"/>
              </a:solidFill>
              <a:latin typeface="Arimo" panose="020B0604020202020204" charset="0"/>
              <a:ea typeface="Arimo" panose="020B0604020202020204" charset="0"/>
              <a:cs typeface="Arimo" panose="020B0604020202020204" charset="0"/>
              <a:sym typeface="Arimo"/>
            </a:endParaRPr>
          </a:p>
        </p:txBody>
      </p:sp>
      <p:pic>
        <p:nvPicPr>
          <p:cNvPr id="9" name="Picture 8">
            <a:extLst>
              <a:ext uri="{FF2B5EF4-FFF2-40B4-BE49-F238E27FC236}">
                <a16:creationId xmlns:a16="http://schemas.microsoft.com/office/drawing/2014/main" id="{3418DC2E-8A7C-8C65-E41C-C56B388EFBC2}"/>
              </a:ext>
            </a:extLst>
          </p:cNvPr>
          <p:cNvPicPr>
            <a:picLocks noGrp="1" noRot="1" noChangeAspect="1" noMove="1" noResize="1" noEditPoints="1" noAdjustHandles="1" noChangeArrowheads="1" noChangeShapeType="1" noCrop="1"/>
          </p:cNvPicPr>
          <p:nvPr/>
        </p:nvPicPr>
        <p:blipFill>
          <a:blip r:embed="rId6"/>
          <a:srcRect t="4132"/>
          <a:stretch/>
        </p:blipFill>
        <p:spPr>
          <a:xfrm>
            <a:off x="2064947" y="334084"/>
            <a:ext cx="13403653" cy="1837616"/>
          </a:xfrm>
          <a:prstGeom prst="rect">
            <a:avLst/>
          </a:prstGeom>
        </p:spPr>
      </p:pic>
      <p:sp>
        <p:nvSpPr>
          <p:cNvPr id="5" name="TextBox 5">
            <a:extLst>
              <a:ext uri="{FF2B5EF4-FFF2-40B4-BE49-F238E27FC236}">
                <a16:creationId xmlns:a16="http://schemas.microsoft.com/office/drawing/2014/main" id="{804357CD-DC32-8DC4-0402-6011D0525279}"/>
              </a:ext>
            </a:extLst>
          </p:cNvPr>
          <p:cNvSpPr txBox="1"/>
          <p:nvPr/>
        </p:nvSpPr>
        <p:spPr>
          <a:xfrm>
            <a:off x="1905000" y="1104900"/>
            <a:ext cx="13403653" cy="731547"/>
          </a:xfrm>
          <a:prstGeom prst="rect">
            <a:avLst/>
          </a:prstGeom>
        </p:spPr>
        <p:txBody>
          <a:bodyPr wrap="square" lIns="0" tIns="0" rIns="0" bIns="0" rtlCol="0" anchor="t">
            <a:spAutoFit/>
          </a:bodyPr>
          <a:lstStyle/>
          <a:p>
            <a:pPr algn="ctr">
              <a:lnSpc>
                <a:spcPts val="5418"/>
              </a:lnSpc>
            </a:pPr>
            <a:r>
              <a:rPr lang="en-US" sz="6000" dirty="0">
                <a:solidFill>
                  <a:srgbClr val="000000"/>
                </a:solidFill>
                <a:latin typeface="Frankfurter Highlight" panose="020B0604020202020204" charset="0"/>
                <a:ea typeface="Arimo"/>
                <a:cs typeface="Arimo"/>
                <a:sym typeface="Arimo"/>
              </a:rPr>
              <a:t>positive work environment</a:t>
            </a:r>
            <a:endParaRPr lang="en-US" sz="6000" dirty="0">
              <a:solidFill>
                <a:srgbClr val="000000"/>
              </a:solidFill>
              <a:latin typeface="Frankfurter Highlight" panose="020B0604020202020204" charset="0"/>
              <a:ea typeface="Balmy"/>
              <a:cs typeface="Balmy"/>
              <a:sym typeface="Balmy"/>
            </a:endParaRPr>
          </a:p>
        </p:txBody>
      </p:sp>
      <p:sp>
        <p:nvSpPr>
          <p:cNvPr id="7" name="Freeform 6">
            <a:extLst>
              <a:ext uri="{FF2B5EF4-FFF2-40B4-BE49-F238E27FC236}">
                <a16:creationId xmlns:a16="http://schemas.microsoft.com/office/drawing/2014/main" id="{7040BF25-2B50-6544-C902-677F5E7CF837}"/>
              </a:ext>
            </a:extLst>
          </p:cNvPr>
          <p:cNvSpPr/>
          <p:nvPr/>
        </p:nvSpPr>
        <p:spPr>
          <a:xfrm>
            <a:off x="14897100" y="7124700"/>
            <a:ext cx="2019300" cy="2133600"/>
          </a:xfrm>
          <a:custGeom>
            <a:avLst/>
            <a:gdLst/>
            <a:ahLst/>
            <a:cxnLst/>
            <a:rect l="l" t="t" r="r" b="b"/>
            <a:pathLst>
              <a:path w="706110" h="753184">
                <a:moveTo>
                  <a:pt x="0" y="0"/>
                </a:moveTo>
                <a:lnTo>
                  <a:pt x="706110" y="0"/>
                </a:lnTo>
                <a:lnTo>
                  <a:pt x="706110" y="753184"/>
                </a:lnTo>
                <a:lnTo>
                  <a:pt x="0" y="753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10">
            <a:extLst>
              <a:ext uri="{FF2B5EF4-FFF2-40B4-BE49-F238E27FC236}">
                <a16:creationId xmlns:a16="http://schemas.microsoft.com/office/drawing/2014/main" id="{877D7607-646F-C1A4-1298-C7B8B5BF9758}"/>
              </a:ext>
            </a:extLst>
          </p:cNvPr>
          <p:cNvSpPr/>
          <p:nvPr/>
        </p:nvSpPr>
        <p:spPr>
          <a:xfrm rot="-1775493">
            <a:off x="360493" y="2150295"/>
            <a:ext cx="2150002" cy="1818981"/>
          </a:xfrm>
          <a:custGeom>
            <a:avLst/>
            <a:gdLst/>
            <a:ahLst/>
            <a:cxnLst/>
            <a:rect l="l" t="t" r="r" b="b"/>
            <a:pathLst>
              <a:path w="1289504" h="989401">
                <a:moveTo>
                  <a:pt x="0" y="0"/>
                </a:moveTo>
                <a:lnTo>
                  <a:pt x="1289504" y="0"/>
                </a:lnTo>
                <a:lnTo>
                  <a:pt x="1289504" y="989401"/>
                </a:lnTo>
                <a:lnTo>
                  <a:pt x="0" y="9894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3989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95921-BD5E-C4C1-CD89-88D883F73F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62B348-F6F2-C76A-9703-9D3ED0C5E416}"/>
              </a:ext>
            </a:extLst>
          </p:cNvPr>
          <p:cNvSpPr>
            <a:spLocks noGrp="1" noRot="1" noMove="1" noResize="1" noEditPoints="1" noAdjustHandles="1" noChangeArrowheads="1" noChangeShapeType="1"/>
          </p:cNvSpPr>
          <p:nvPr/>
        </p:nvSpPr>
        <p:spPr>
          <a:xfrm>
            <a:off x="0" y="-38100"/>
            <a:ext cx="18288000" cy="1035061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216F091B-E36F-41ED-E34C-11C459337F79}"/>
              </a:ext>
            </a:extLst>
          </p:cNvPr>
          <p:cNvSpPr>
            <a:spLocks noGrp="1" noRot="1" noMove="1" noResize="1" noEditPoints="1" noAdjustHandles="1" noChangeArrowheads="1" noChangeShapeType="1"/>
          </p:cNvSpPr>
          <p:nvPr/>
        </p:nvSpPr>
        <p:spPr>
          <a:xfrm>
            <a:off x="192490" y="726067"/>
            <a:ext cx="17868900" cy="9586443"/>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494388C6-8B2F-4A76-9BBF-C86E9D7D5797}"/>
              </a:ext>
            </a:extLst>
          </p:cNvPr>
          <p:cNvSpPr txBox="1">
            <a:spLocks/>
          </p:cNvSpPr>
          <p:nvPr/>
        </p:nvSpPr>
        <p:spPr>
          <a:xfrm>
            <a:off x="2819401" y="3869710"/>
            <a:ext cx="13182600" cy="3323987"/>
          </a:xfrm>
          <a:prstGeom prst="rect">
            <a:avLst/>
          </a:prstGeom>
        </p:spPr>
        <p:txBody>
          <a:bodyPr wrap="square" lIns="0" tIns="0" rIns="0" bIns="0" rtlCol="0" anchor="t">
            <a:spAutoFit/>
          </a:bodyPr>
          <a:lstStyle/>
          <a:p>
            <a:pPr algn="ctr"/>
            <a:r>
              <a:rPr lang="en-US" sz="5400" dirty="0">
                <a:latin typeface="Arimo" panose="020B0604020202020204" charset="0"/>
                <a:ea typeface="Arimo" panose="020B0604020202020204" charset="0"/>
                <a:cs typeface="Arimo" panose="020B0604020202020204" charset="0"/>
              </a:rPr>
              <a:t>A positive and supportive workplace makes people feel valued, encourages growth, and increases the likelihood they will stay with the organization.</a:t>
            </a:r>
          </a:p>
        </p:txBody>
      </p:sp>
      <p:pic>
        <p:nvPicPr>
          <p:cNvPr id="9" name="Picture 8">
            <a:extLst>
              <a:ext uri="{FF2B5EF4-FFF2-40B4-BE49-F238E27FC236}">
                <a16:creationId xmlns:a16="http://schemas.microsoft.com/office/drawing/2014/main" id="{24D5C0C9-BDA3-479E-CDA7-EE3BF8D0B8A4}"/>
              </a:ext>
            </a:extLst>
          </p:cNvPr>
          <p:cNvPicPr>
            <a:picLocks noGrp="1" noRot="1" noChangeAspect="1" noMove="1" noResize="1" noEditPoints="1" noAdjustHandles="1" noChangeArrowheads="1" noChangeShapeType="1" noCrop="1"/>
          </p:cNvPicPr>
          <p:nvPr/>
        </p:nvPicPr>
        <p:blipFill>
          <a:blip r:embed="rId6"/>
          <a:srcRect t="4132"/>
          <a:stretch/>
        </p:blipFill>
        <p:spPr>
          <a:xfrm>
            <a:off x="2161455" y="334084"/>
            <a:ext cx="13403653" cy="1837616"/>
          </a:xfrm>
          <a:prstGeom prst="rect">
            <a:avLst/>
          </a:prstGeom>
        </p:spPr>
      </p:pic>
      <p:sp>
        <p:nvSpPr>
          <p:cNvPr id="5" name="TextBox 5">
            <a:extLst>
              <a:ext uri="{FF2B5EF4-FFF2-40B4-BE49-F238E27FC236}">
                <a16:creationId xmlns:a16="http://schemas.microsoft.com/office/drawing/2014/main" id="{C21CD6D1-FC5F-56E4-2EA1-C455B4D1217A}"/>
              </a:ext>
            </a:extLst>
          </p:cNvPr>
          <p:cNvSpPr txBox="1"/>
          <p:nvPr/>
        </p:nvSpPr>
        <p:spPr>
          <a:xfrm>
            <a:off x="2161456" y="1172284"/>
            <a:ext cx="13403653" cy="596895"/>
          </a:xfrm>
          <a:prstGeom prst="rect">
            <a:avLst/>
          </a:prstGeom>
        </p:spPr>
        <p:txBody>
          <a:bodyPr wrap="square" lIns="0" tIns="0" rIns="0" bIns="0" rtlCol="0" anchor="t">
            <a:spAutoFit/>
          </a:bodyPr>
          <a:lstStyle/>
          <a:p>
            <a:pPr algn="ctr">
              <a:lnSpc>
                <a:spcPts val="3970"/>
              </a:lnSpc>
            </a:pPr>
            <a:r>
              <a:rPr lang="en-US" sz="6000" dirty="0">
                <a:solidFill>
                  <a:srgbClr val="000000"/>
                </a:solidFill>
                <a:latin typeface="Frankfurter Highlight" panose="020B0604020202020204" charset="0"/>
                <a:ea typeface="Arimo"/>
                <a:cs typeface="Arimo"/>
                <a:sym typeface="Arimo"/>
              </a:rPr>
              <a:t>Greater employee retention  </a:t>
            </a:r>
          </a:p>
        </p:txBody>
      </p:sp>
      <p:sp>
        <p:nvSpPr>
          <p:cNvPr id="7" name="Freeform 6">
            <a:extLst>
              <a:ext uri="{FF2B5EF4-FFF2-40B4-BE49-F238E27FC236}">
                <a16:creationId xmlns:a16="http://schemas.microsoft.com/office/drawing/2014/main" id="{1B16BF7E-9780-C477-242F-FBC8427E7F9E}"/>
              </a:ext>
            </a:extLst>
          </p:cNvPr>
          <p:cNvSpPr/>
          <p:nvPr/>
        </p:nvSpPr>
        <p:spPr>
          <a:xfrm>
            <a:off x="1066800" y="2693242"/>
            <a:ext cx="2019300" cy="2133600"/>
          </a:xfrm>
          <a:custGeom>
            <a:avLst/>
            <a:gdLst/>
            <a:ahLst/>
            <a:cxnLst/>
            <a:rect l="l" t="t" r="r" b="b"/>
            <a:pathLst>
              <a:path w="706110" h="753184">
                <a:moveTo>
                  <a:pt x="0" y="0"/>
                </a:moveTo>
                <a:lnTo>
                  <a:pt x="706110" y="0"/>
                </a:lnTo>
                <a:lnTo>
                  <a:pt x="706110" y="753184"/>
                </a:lnTo>
                <a:lnTo>
                  <a:pt x="0" y="753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10">
            <a:extLst>
              <a:ext uri="{FF2B5EF4-FFF2-40B4-BE49-F238E27FC236}">
                <a16:creationId xmlns:a16="http://schemas.microsoft.com/office/drawing/2014/main" id="{AED58872-BD16-424F-061E-C7BBF81350BE}"/>
              </a:ext>
            </a:extLst>
          </p:cNvPr>
          <p:cNvSpPr/>
          <p:nvPr/>
        </p:nvSpPr>
        <p:spPr>
          <a:xfrm rot="1125132">
            <a:off x="15094315" y="6660010"/>
            <a:ext cx="2150002" cy="1818981"/>
          </a:xfrm>
          <a:custGeom>
            <a:avLst/>
            <a:gdLst/>
            <a:ahLst/>
            <a:cxnLst/>
            <a:rect l="l" t="t" r="r" b="b"/>
            <a:pathLst>
              <a:path w="1289504" h="989401">
                <a:moveTo>
                  <a:pt x="0" y="0"/>
                </a:moveTo>
                <a:lnTo>
                  <a:pt x="1289504" y="0"/>
                </a:lnTo>
                <a:lnTo>
                  <a:pt x="1289504" y="989401"/>
                </a:lnTo>
                <a:lnTo>
                  <a:pt x="0" y="9894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extLst>
      <p:ext uri="{BB962C8B-B14F-4D97-AF65-F5344CB8AC3E}">
        <p14:creationId xmlns:p14="http://schemas.microsoft.com/office/powerpoint/2010/main" val="35725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32CE-BF23-14FB-8487-5099398B65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187279-6744-D395-46E9-522A88105C41}"/>
              </a:ext>
            </a:extLst>
          </p:cNvPr>
          <p:cNvSpPr>
            <a:spLocks noGrp="1" noRot="1" noMove="1" noResize="1" noEditPoints="1" noAdjustHandles="1" noChangeArrowheads="1" noChangeShapeType="1"/>
          </p:cNvSpPr>
          <p:nvPr/>
        </p:nvSpPr>
        <p:spPr>
          <a:xfrm>
            <a:off x="0" y="-38100"/>
            <a:ext cx="18288000" cy="10363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8E26958-3D7F-2494-8F07-6FD67435799D}"/>
              </a:ext>
            </a:extLst>
          </p:cNvPr>
          <p:cNvSpPr>
            <a:spLocks noGrp="1" noRot="1" noMove="1" noResize="1" noEditPoints="1" noAdjustHandles="1" noChangeArrowheads="1" noChangeShapeType="1"/>
          </p:cNvSpPr>
          <p:nvPr/>
        </p:nvSpPr>
        <p:spPr>
          <a:xfrm>
            <a:off x="152400" y="271879"/>
            <a:ext cx="17868900" cy="9586443"/>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4B7C7ACF-8DB4-157D-A08F-46F5D4577C89}"/>
              </a:ext>
            </a:extLst>
          </p:cNvPr>
          <p:cNvSpPr txBox="1">
            <a:spLocks/>
          </p:cNvSpPr>
          <p:nvPr/>
        </p:nvSpPr>
        <p:spPr>
          <a:xfrm>
            <a:off x="1741394" y="3162300"/>
            <a:ext cx="14717806" cy="4985980"/>
          </a:xfrm>
          <a:prstGeom prst="rect">
            <a:avLst/>
          </a:prstGeom>
        </p:spPr>
        <p:txBody>
          <a:bodyPr wrap="square" lIns="0" tIns="0" rIns="0" bIns="0" rtlCol="0" anchor="t">
            <a:spAutoFit/>
          </a:bodyPr>
          <a:lstStyle/>
          <a:p>
            <a:pPr algn="ctr"/>
            <a:r>
              <a:rPr lang="en-US" sz="5400" dirty="0">
                <a:latin typeface="Arimo" panose="020B0604020202020204" charset="0"/>
                <a:ea typeface="Arimo" panose="020B0604020202020204" charset="0"/>
                <a:cs typeface="Arimo" panose="020B0604020202020204" charset="0"/>
              </a:rPr>
              <a:t> An encouraging atmosphere sparks greater motivation, opening team members to new ideas and makes them more resilient in the face of challenges.</a:t>
            </a:r>
          </a:p>
          <a:p>
            <a:pPr algn="ctr"/>
            <a:r>
              <a:rPr lang="en-US" sz="5400" dirty="0">
                <a:latin typeface="Arimo" panose="020B0604020202020204" charset="0"/>
                <a:ea typeface="Arimo" panose="020B0604020202020204" charset="0"/>
                <a:cs typeface="Arimo" panose="020B0604020202020204" charset="0"/>
              </a:rPr>
              <a:t> It helps buffer against work-related pressures and emotional exhaustion.</a:t>
            </a:r>
            <a:endParaRPr lang="en-US" sz="5400" dirty="0">
              <a:solidFill>
                <a:srgbClr val="000000"/>
              </a:solidFill>
              <a:latin typeface="Arimo" panose="020B0604020202020204" charset="0"/>
              <a:ea typeface="Arimo" panose="020B0604020202020204" charset="0"/>
              <a:cs typeface="Arimo" panose="020B0604020202020204" charset="0"/>
              <a:sym typeface="Arimo"/>
            </a:endParaRPr>
          </a:p>
        </p:txBody>
      </p:sp>
      <p:pic>
        <p:nvPicPr>
          <p:cNvPr id="9" name="Picture 8">
            <a:extLst>
              <a:ext uri="{FF2B5EF4-FFF2-40B4-BE49-F238E27FC236}">
                <a16:creationId xmlns:a16="http://schemas.microsoft.com/office/drawing/2014/main" id="{709AB09A-5E84-948A-4EA7-4EC45A41C48E}"/>
              </a:ext>
            </a:extLst>
          </p:cNvPr>
          <p:cNvPicPr>
            <a:picLocks noGrp="1" noRot="1" noChangeAspect="1" noMove="1" noResize="1" noEditPoints="1" noAdjustHandles="1" noChangeArrowheads="1" noChangeShapeType="1" noCrop="1"/>
          </p:cNvPicPr>
          <p:nvPr/>
        </p:nvPicPr>
        <p:blipFill>
          <a:blip r:embed="rId6"/>
          <a:srcRect t="4132"/>
          <a:stretch/>
        </p:blipFill>
        <p:spPr>
          <a:xfrm>
            <a:off x="2193381" y="236237"/>
            <a:ext cx="13403653" cy="1837616"/>
          </a:xfrm>
          <a:prstGeom prst="rect">
            <a:avLst/>
          </a:prstGeom>
        </p:spPr>
      </p:pic>
      <p:sp>
        <p:nvSpPr>
          <p:cNvPr id="5" name="TextBox 5">
            <a:extLst>
              <a:ext uri="{FF2B5EF4-FFF2-40B4-BE49-F238E27FC236}">
                <a16:creationId xmlns:a16="http://schemas.microsoft.com/office/drawing/2014/main" id="{BBE8CAC6-E467-6513-7AF9-72E8F47C5491}"/>
              </a:ext>
            </a:extLst>
          </p:cNvPr>
          <p:cNvSpPr txBox="1"/>
          <p:nvPr/>
        </p:nvSpPr>
        <p:spPr>
          <a:xfrm>
            <a:off x="2128387" y="1024292"/>
            <a:ext cx="13403653" cy="693075"/>
          </a:xfrm>
          <a:prstGeom prst="rect">
            <a:avLst/>
          </a:prstGeom>
        </p:spPr>
        <p:txBody>
          <a:bodyPr wrap="square" lIns="0" tIns="0" rIns="0" bIns="0" rtlCol="0" anchor="t">
            <a:spAutoFit/>
          </a:bodyPr>
          <a:lstStyle/>
          <a:p>
            <a:pPr algn="ctr">
              <a:lnSpc>
                <a:spcPts val="5039"/>
              </a:lnSpc>
            </a:pPr>
            <a:r>
              <a:rPr lang="en-US" sz="6000" dirty="0">
                <a:solidFill>
                  <a:srgbClr val="000000"/>
                </a:solidFill>
                <a:latin typeface="Frankfurter Highlight" panose="020B0604020202020204" charset="0"/>
                <a:ea typeface="Arimo"/>
                <a:cs typeface="Arimo"/>
                <a:sym typeface="Arimo"/>
              </a:rPr>
              <a:t>Increased productivity</a:t>
            </a:r>
          </a:p>
        </p:txBody>
      </p:sp>
      <p:sp>
        <p:nvSpPr>
          <p:cNvPr id="7" name="Freeform 6">
            <a:extLst>
              <a:ext uri="{FF2B5EF4-FFF2-40B4-BE49-F238E27FC236}">
                <a16:creationId xmlns:a16="http://schemas.microsoft.com/office/drawing/2014/main" id="{DCE1917A-B234-681F-75C9-1A80018B87AB}"/>
              </a:ext>
            </a:extLst>
          </p:cNvPr>
          <p:cNvSpPr/>
          <p:nvPr/>
        </p:nvSpPr>
        <p:spPr>
          <a:xfrm>
            <a:off x="15758652" y="7284343"/>
            <a:ext cx="2019300" cy="2133600"/>
          </a:xfrm>
          <a:custGeom>
            <a:avLst/>
            <a:gdLst/>
            <a:ahLst/>
            <a:cxnLst/>
            <a:rect l="l" t="t" r="r" b="b"/>
            <a:pathLst>
              <a:path w="706110" h="753184">
                <a:moveTo>
                  <a:pt x="0" y="0"/>
                </a:moveTo>
                <a:lnTo>
                  <a:pt x="706110" y="0"/>
                </a:lnTo>
                <a:lnTo>
                  <a:pt x="706110" y="753184"/>
                </a:lnTo>
                <a:lnTo>
                  <a:pt x="0" y="753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10">
            <a:extLst>
              <a:ext uri="{FF2B5EF4-FFF2-40B4-BE49-F238E27FC236}">
                <a16:creationId xmlns:a16="http://schemas.microsoft.com/office/drawing/2014/main" id="{035D8304-427B-6CB4-345C-034120BB4FC9}"/>
              </a:ext>
            </a:extLst>
          </p:cNvPr>
          <p:cNvSpPr/>
          <p:nvPr/>
        </p:nvSpPr>
        <p:spPr>
          <a:xfrm rot="-1775493">
            <a:off x="461303" y="2158882"/>
            <a:ext cx="2150002" cy="1818981"/>
          </a:xfrm>
          <a:custGeom>
            <a:avLst/>
            <a:gdLst/>
            <a:ahLst/>
            <a:cxnLst/>
            <a:rect l="l" t="t" r="r" b="b"/>
            <a:pathLst>
              <a:path w="1289504" h="989401">
                <a:moveTo>
                  <a:pt x="0" y="0"/>
                </a:moveTo>
                <a:lnTo>
                  <a:pt x="1289504" y="0"/>
                </a:lnTo>
                <a:lnTo>
                  <a:pt x="1289504" y="989401"/>
                </a:lnTo>
                <a:lnTo>
                  <a:pt x="0" y="9894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76910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89274-3FF0-A127-B2E2-9BFF25CCA8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A5A4C11-2143-5A08-DB56-48D61A0F6C12}"/>
              </a:ext>
            </a:extLst>
          </p:cNvPr>
          <p:cNvSpPr/>
          <p:nvPr/>
        </p:nvSpPr>
        <p:spPr>
          <a:xfrm>
            <a:off x="0" y="-38100"/>
            <a:ext cx="18288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9A40BA-9300-8572-A95F-96611E42AABF}"/>
              </a:ext>
            </a:extLst>
          </p:cNvPr>
          <p:cNvSpPr>
            <a:spLocks noGrp="1" noRot="1" noMove="1" noResize="1" noEditPoints="1" noAdjustHandles="1" noChangeArrowheads="1" noChangeShapeType="1"/>
          </p:cNvSpPr>
          <p:nvPr/>
        </p:nvSpPr>
        <p:spPr>
          <a:xfrm>
            <a:off x="209550" y="495300"/>
            <a:ext cx="17868900" cy="9586443"/>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C909E0CB-1FF8-0497-14AE-4C4B3A6BA866}"/>
              </a:ext>
            </a:extLst>
          </p:cNvPr>
          <p:cNvSpPr txBox="1">
            <a:spLocks/>
          </p:cNvSpPr>
          <p:nvPr/>
        </p:nvSpPr>
        <p:spPr>
          <a:xfrm>
            <a:off x="1981200" y="3637895"/>
            <a:ext cx="14401800" cy="4401205"/>
          </a:xfrm>
          <a:prstGeom prst="rect">
            <a:avLst/>
          </a:prstGeom>
        </p:spPr>
        <p:txBody>
          <a:bodyPr wrap="square" lIns="0" tIns="0" rIns="0" bIns="0" rtlCol="0" anchor="t">
            <a:spAutoFit/>
          </a:bodyPr>
          <a:lstStyle/>
          <a:p>
            <a:pPr algn="ctr"/>
            <a:r>
              <a:rPr lang="en-US" sz="5400" dirty="0">
                <a:latin typeface="Arimo" panose="020B0604020202020204" charset="0"/>
                <a:ea typeface="Arimo" panose="020B0604020202020204" charset="0"/>
                <a:cs typeface="Arimo" panose="020B0604020202020204" charset="0"/>
              </a:rPr>
              <a:t>When employees feel appreciated and supported, they are more likely to collaborate effectively, building a stronger connected team.</a:t>
            </a:r>
          </a:p>
          <a:p>
            <a:pPr algn="ctr"/>
            <a:endParaRPr lang="en-US" dirty="0">
              <a:solidFill>
                <a:srgbClr val="000000"/>
              </a:solidFill>
              <a:latin typeface="Arimo" panose="020B0604020202020204" charset="0"/>
              <a:ea typeface="Arimo" panose="020B0604020202020204" charset="0"/>
              <a:cs typeface="Arimo" panose="020B0604020202020204" charset="0"/>
              <a:sym typeface="Arimo"/>
            </a:endParaRPr>
          </a:p>
          <a:p>
            <a:pPr algn="ctr"/>
            <a:r>
              <a:rPr lang="en-US" sz="5400" dirty="0">
                <a:solidFill>
                  <a:srgbClr val="000000"/>
                </a:solidFill>
                <a:latin typeface="Arimo" panose="020B0604020202020204" charset="0"/>
                <a:ea typeface="Arimo" panose="020B0604020202020204" charset="0"/>
                <a:cs typeface="Arimo" panose="020B0604020202020204" charset="0"/>
                <a:sym typeface="Arimo"/>
              </a:rPr>
              <a:t>Strong teams stay solutions focus finding solutions rather than blaming.    </a:t>
            </a:r>
          </a:p>
        </p:txBody>
      </p:sp>
      <p:pic>
        <p:nvPicPr>
          <p:cNvPr id="9" name="Picture 8">
            <a:extLst>
              <a:ext uri="{FF2B5EF4-FFF2-40B4-BE49-F238E27FC236}">
                <a16:creationId xmlns:a16="http://schemas.microsoft.com/office/drawing/2014/main" id="{94243BB8-979D-F9FC-9405-7A3FC3E36461}"/>
              </a:ext>
            </a:extLst>
          </p:cNvPr>
          <p:cNvPicPr>
            <a:picLocks noGrp="1" noRot="1" noChangeAspect="1" noMove="1" noResize="1" noEditPoints="1" noAdjustHandles="1" noChangeArrowheads="1" noChangeShapeType="1" noCrop="1"/>
          </p:cNvPicPr>
          <p:nvPr/>
        </p:nvPicPr>
        <p:blipFill>
          <a:blip r:embed="rId6"/>
          <a:srcRect t="4132"/>
          <a:stretch/>
        </p:blipFill>
        <p:spPr>
          <a:xfrm>
            <a:off x="2057400" y="334084"/>
            <a:ext cx="13507709" cy="1837616"/>
          </a:xfrm>
          <a:prstGeom prst="rect">
            <a:avLst/>
          </a:prstGeom>
        </p:spPr>
      </p:pic>
      <p:sp>
        <p:nvSpPr>
          <p:cNvPr id="5" name="TextBox 5">
            <a:extLst>
              <a:ext uri="{FF2B5EF4-FFF2-40B4-BE49-F238E27FC236}">
                <a16:creationId xmlns:a16="http://schemas.microsoft.com/office/drawing/2014/main" id="{50B72285-8CC7-64DA-CD22-1539731B90C9}"/>
              </a:ext>
            </a:extLst>
          </p:cNvPr>
          <p:cNvSpPr txBox="1"/>
          <p:nvPr/>
        </p:nvSpPr>
        <p:spPr>
          <a:xfrm>
            <a:off x="2057400" y="1019884"/>
            <a:ext cx="13403653" cy="693075"/>
          </a:xfrm>
          <a:prstGeom prst="rect">
            <a:avLst/>
          </a:prstGeom>
        </p:spPr>
        <p:txBody>
          <a:bodyPr wrap="square" lIns="0" tIns="0" rIns="0" bIns="0" rtlCol="0" anchor="t">
            <a:spAutoFit/>
          </a:bodyPr>
          <a:lstStyle/>
          <a:p>
            <a:pPr algn="ctr">
              <a:lnSpc>
                <a:spcPts val="5039"/>
              </a:lnSpc>
            </a:pPr>
            <a:r>
              <a:rPr lang="en-US" sz="6000" dirty="0">
                <a:solidFill>
                  <a:srgbClr val="000000"/>
                </a:solidFill>
                <a:latin typeface="Frankfurter Highlight" panose="020B0604020202020204" charset="0"/>
                <a:ea typeface="Arimo"/>
                <a:cs typeface="Arimo"/>
                <a:sym typeface="Arimo"/>
              </a:rPr>
              <a:t>Stronger teamwork  </a:t>
            </a:r>
          </a:p>
        </p:txBody>
      </p:sp>
      <p:sp>
        <p:nvSpPr>
          <p:cNvPr id="7" name="Freeform 6">
            <a:extLst>
              <a:ext uri="{FF2B5EF4-FFF2-40B4-BE49-F238E27FC236}">
                <a16:creationId xmlns:a16="http://schemas.microsoft.com/office/drawing/2014/main" id="{3535BBD4-1EF1-FFE3-328D-C88C3439810D}"/>
              </a:ext>
            </a:extLst>
          </p:cNvPr>
          <p:cNvSpPr>
            <a:spLocks/>
          </p:cNvSpPr>
          <p:nvPr/>
        </p:nvSpPr>
        <p:spPr>
          <a:xfrm>
            <a:off x="990600" y="2409820"/>
            <a:ext cx="2019300" cy="2133600"/>
          </a:xfrm>
          <a:custGeom>
            <a:avLst/>
            <a:gdLst/>
            <a:ahLst/>
            <a:cxnLst/>
            <a:rect l="l" t="t" r="r" b="b"/>
            <a:pathLst>
              <a:path w="706110" h="753184">
                <a:moveTo>
                  <a:pt x="0" y="0"/>
                </a:moveTo>
                <a:lnTo>
                  <a:pt x="706110" y="0"/>
                </a:lnTo>
                <a:lnTo>
                  <a:pt x="706110" y="753184"/>
                </a:lnTo>
                <a:lnTo>
                  <a:pt x="0" y="753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10">
            <a:extLst>
              <a:ext uri="{FF2B5EF4-FFF2-40B4-BE49-F238E27FC236}">
                <a16:creationId xmlns:a16="http://schemas.microsoft.com/office/drawing/2014/main" id="{4B9D7B82-D564-E08E-9CCB-67F4B62AC28C}"/>
              </a:ext>
            </a:extLst>
          </p:cNvPr>
          <p:cNvSpPr/>
          <p:nvPr/>
        </p:nvSpPr>
        <p:spPr>
          <a:xfrm rot="1169351">
            <a:off x="15100839" y="7493818"/>
            <a:ext cx="2150002" cy="1818981"/>
          </a:xfrm>
          <a:custGeom>
            <a:avLst/>
            <a:gdLst/>
            <a:ahLst/>
            <a:cxnLst/>
            <a:rect l="l" t="t" r="r" b="b"/>
            <a:pathLst>
              <a:path w="1289504" h="989401">
                <a:moveTo>
                  <a:pt x="0" y="0"/>
                </a:moveTo>
                <a:lnTo>
                  <a:pt x="1289504" y="0"/>
                </a:lnTo>
                <a:lnTo>
                  <a:pt x="1289504" y="989401"/>
                </a:lnTo>
                <a:lnTo>
                  <a:pt x="0" y="9894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extLst>
      <p:ext uri="{BB962C8B-B14F-4D97-AF65-F5344CB8AC3E}">
        <p14:creationId xmlns:p14="http://schemas.microsoft.com/office/powerpoint/2010/main" val="8329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76200" y="0"/>
            <a:ext cx="17754600" cy="10020300"/>
          </a:xfrm>
          <a:custGeom>
            <a:avLst/>
            <a:gdLst/>
            <a:ahLst/>
            <a:cxnLst/>
            <a:rect l="l" t="t" r="r" b="b"/>
            <a:pathLst>
              <a:path w="16187812" h="9006310">
                <a:moveTo>
                  <a:pt x="0" y="0"/>
                </a:moveTo>
                <a:lnTo>
                  <a:pt x="16187812" y="0"/>
                </a:lnTo>
                <a:lnTo>
                  <a:pt x="16187812" y="9006310"/>
                </a:lnTo>
                <a:lnTo>
                  <a:pt x="0" y="9006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93054">
            <a:off x="15545032" y="6842159"/>
            <a:ext cx="1371368" cy="1523743"/>
          </a:xfrm>
          <a:custGeom>
            <a:avLst/>
            <a:gdLst/>
            <a:ahLst/>
            <a:cxnLst/>
            <a:rect l="l" t="t" r="r" b="b"/>
            <a:pathLst>
              <a:path w="1371368" h="1523743">
                <a:moveTo>
                  <a:pt x="0" y="0"/>
                </a:moveTo>
                <a:lnTo>
                  <a:pt x="1371369" y="0"/>
                </a:lnTo>
                <a:lnTo>
                  <a:pt x="1371369" y="1523743"/>
                </a:lnTo>
                <a:lnTo>
                  <a:pt x="0" y="15237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a:spLocks/>
          </p:cNvSpPr>
          <p:nvPr/>
        </p:nvSpPr>
        <p:spPr>
          <a:xfrm>
            <a:off x="3505200" y="2857500"/>
            <a:ext cx="11374061" cy="4667945"/>
          </a:xfrm>
          <a:prstGeom prst="rect">
            <a:avLst/>
          </a:prstGeom>
        </p:spPr>
        <p:txBody>
          <a:bodyPr lIns="0" tIns="0" rIns="0" bIns="0" rtlCol="0" anchor="ctr">
            <a:spAutoFit/>
          </a:bodyPr>
          <a:lstStyle/>
          <a:p>
            <a:pPr marL="0" lvl="0" indent="0" algn="ctr">
              <a:lnSpc>
                <a:spcPts val="9099"/>
              </a:lnSpc>
              <a:spcBef>
                <a:spcPct val="0"/>
              </a:spcBef>
            </a:pPr>
            <a:r>
              <a:rPr lang="en-US" sz="8000" dirty="0">
                <a:latin typeface="Frankfurter Highlight"/>
                <a:ea typeface="Frankfurter Highlight"/>
                <a:cs typeface="Frankfurter Highlight"/>
                <a:sym typeface="Frankfurter Highlight"/>
              </a:rPr>
              <a:t>People don’t leave bad jobs, they leave bad work environments</a:t>
            </a:r>
          </a:p>
        </p:txBody>
      </p:sp>
      <p:sp>
        <p:nvSpPr>
          <p:cNvPr id="6" name="Freeform 6"/>
          <p:cNvSpPr/>
          <p:nvPr/>
        </p:nvSpPr>
        <p:spPr>
          <a:xfrm rot="1264318">
            <a:off x="1184128" y="961768"/>
            <a:ext cx="2420595" cy="2645459"/>
          </a:xfrm>
          <a:custGeom>
            <a:avLst/>
            <a:gdLst/>
            <a:ahLst/>
            <a:cxnLst/>
            <a:rect l="l" t="t" r="r" b="b"/>
            <a:pathLst>
              <a:path w="2420595" h="2645459">
                <a:moveTo>
                  <a:pt x="0" y="0"/>
                </a:moveTo>
                <a:lnTo>
                  <a:pt x="2420595" y="0"/>
                </a:lnTo>
                <a:lnTo>
                  <a:pt x="2420595" y="2645460"/>
                </a:lnTo>
                <a:lnTo>
                  <a:pt x="0" y="26454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AECAB8-6140-FEC0-A6E7-1CE8AE6B33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898E7B-77A2-08CE-D448-AC520107F34F}"/>
              </a:ext>
            </a:extLst>
          </p:cNvPr>
          <p:cNvSpPr>
            <a:spLocks noGrp="1" noRot="1" noMove="1" noResize="1" noEditPoints="1" noAdjustHandles="1" noChangeArrowheads="1" noChangeShapeType="1"/>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9" name="Freeform 3">
            <a:extLst>
              <a:ext uri="{FF2B5EF4-FFF2-40B4-BE49-F238E27FC236}">
                <a16:creationId xmlns:a16="http://schemas.microsoft.com/office/drawing/2014/main" id="{0BFB6AFE-18D4-CE0E-560F-3F86B80FE661}"/>
              </a:ext>
            </a:extLst>
          </p:cNvPr>
          <p:cNvSpPr>
            <a:spLocks noGrp="1" noRot="1" noMove="1" noResize="1" noEditPoints="1" noAdjustHandles="1" noChangeArrowheads="1" noChangeShapeType="1"/>
          </p:cNvSpPr>
          <p:nvPr/>
        </p:nvSpPr>
        <p:spPr>
          <a:xfrm>
            <a:off x="368175" y="990600"/>
            <a:ext cx="17885412" cy="92583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4">
              <a:extLst>
                <a:ext uri="{96DAC541-7B7A-43D3-8B79-37D633B846F1}">
                  <asvg:svgBlip xmlns:asvg="http://schemas.microsoft.com/office/drawing/2016/SVG/main" r:embed="rId5"/>
                </a:ext>
              </a:extLst>
            </a:blip>
            <a:stretch>
              <a:fillRect t="-18485" b="974"/>
            </a:stretch>
          </a:blipFill>
        </p:spPr>
        <p:txBody>
          <a:bodyPr/>
          <a:lstStyle/>
          <a:p>
            <a:endParaRPr lang="en-US"/>
          </a:p>
        </p:txBody>
      </p:sp>
      <p:pic>
        <p:nvPicPr>
          <p:cNvPr id="10" name="Picture 9">
            <a:extLst>
              <a:ext uri="{FF2B5EF4-FFF2-40B4-BE49-F238E27FC236}">
                <a16:creationId xmlns:a16="http://schemas.microsoft.com/office/drawing/2014/main" id="{34893C9E-44F4-7F82-D209-13404285E67D}"/>
              </a:ext>
            </a:extLst>
          </p:cNvPr>
          <p:cNvPicPr>
            <a:picLocks noChangeAspect="1"/>
          </p:cNvPicPr>
          <p:nvPr/>
        </p:nvPicPr>
        <p:blipFill>
          <a:blip r:embed="rId6"/>
          <a:srcRect t="4132"/>
          <a:stretch/>
        </p:blipFill>
        <p:spPr>
          <a:xfrm>
            <a:off x="2445947" y="1943100"/>
            <a:ext cx="13403653" cy="4049298"/>
          </a:xfrm>
          <a:prstGeom prst="rect">
            <a:avLst/>
          </a:prstGeom>
        </p:spPr>
      </p:pic>
      <p:sp>
        <p:nvSpPr>
          <p:cNvPr id="11" name="TextBox 10">
            <a:extLst>
              <a:ext uri="{FF2B5EF4-FFF2-40B4-BE49-F238E27FC236}">
                <a16:creationId xmlns:a16="http://schemas.microsoft.com/office/drawing/2014/main" id="{57ECA807-D883-CE30-D850-8AE53EF3C457}"/>
              </a:ext>
            </a:extLst>
          </p:cNvPr>
          <p:cNvSpPr txBox="1">
            <a:spLocks/>
          </p:cNvSpPr>
          <p:nvPr/>
        </p:nvSpPr>
        <p:spPr>
          <a:xfrm>
            <a:off x="2438400" y="3542231"/>
            <a:ext cx="13403653" cy="839269"/>
          </a:xfrm>
          <a:prstGeom prst="rect">
            <a:avLst/>
          </a:prstGeom>
        </p:spPr>
        <p:txBody>
          <a:bodyPr wrap="square" lIns="0" tIns="0" rIns="0" bIns="0" rtlCol="0" anchor="t">
            <a:spAutoFit/>
          </a:bodyPr>
          <a:lstStyle/>
          <a:p>
            <a:pPr algn="ctr">
              <a:lnSpc>
                <a:spcPts val="6379"/>
              </a:lnSpc>
            </a:pPr>
            <a:r>
              <a:rPr lang="en-US" sz="6600" dirty="0">
                <a:latin typeface="Frankfurter Highlight" panose="020B0604020202020204" charset="0"/>
              </a:rPr>
              <a:t>Grace under pressure</a:t>
            </a:r>
            <a:endParaRPr lang="en-US" sz="6600" dirty="0">
              <a:solidFill>
                <a:srgbClr val="000000"/>
              </a:solidFill>
              <a:latin typeface="Frankfurter Highlight" panose="020B0604020202020204" charset="0"/>
              <a:ea typeface="Balmy"/>
              <a:cs typeface="Balmy"/>
              <a:sym typeface="Balmy"/>
            </a:endParaRPr>
          </a:p>
        </p:txBody>
      </p:sp>
      <p:sp>
        <p:nvSpPr>
          <p:cNvPr id="3" name="TextBox 2">
            <a:extLst>
              <a:ext uri="{FF2B5EF4-FFF2-40B4-BE49-F238E27FC236}">
                <a16:creationId xmlns:a16="http://schemas.microsoft.com/office/drawing/2014/main" id="{450CB63E-5893-C1A0-444C-D6F560FD47BD}"/>
              </a:ext>
            </a:extLst>
          </p:cNvPr>
          <p:cNvSpPr txBox="1">
            <a:spLocks/>
          </p:cNvSpPr>
          <p:nvPr/>
        </p:nvSpPr>
        <p:spPr>
          <a:xfrm>
            <a:off x="2381597" y="6667500"/>
            <a:ext cx="13868400" cy="2123658"/>
          </a:xfrm>
          <a:prstGeom prst="rect">
            <a:avLst/>
          </a:prstGeom>
          <a:noFill/>
        </p:spPr>
        <p:txBody>
          <a:bodyPr wrap="square" rtlCol="0">
            <a:spAutoFit/>
          </a:bodyPr>
          <a:lstStyle/>
          <a:p>
            <a:pPr algn="ctr"/>
            <a:r>
              <a:rPr lang="en-US" sz="4400" dirty="0">
                <a:latin typeface="Poppins" panose="00000500000000000000" pitchFamily="2" charset="0"/>
                <a:cs typeface="Poppins" panose="00000500000000000000" pitchFamily="2" charset="0"/>
              </a:rPr>
              <a:t>Remaining kind during challenging situations demonstrates true strength and character, and helps maintain a positive, supportive workplace.</a:t>
            </a:r>
          </a:p>
        </p:txBody>
      </p:sp>
    </p:spTree>
    <p:extLst>
      <p:ext uri="{BB962C8B-B14F-4D97-AF65-F5344CB8AC3E}">
        <p14:creationId xmlns:p14="http://schemas.microsoft.com/office/powerpoint/2010/main" val="132908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B7E4DF-1EFE-F814-8801-F8AD66C4106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4E5EF7-80A5-58B7-4F9A-2EFCFCBF1D00}"/>
              </a:ext>
            </a:extLst>
          </p:cNvPr>
          <p:cNvSpPr>
            <a:spLocks noGrp="1" noRot="1" noMove="1" noResize="1" noEditPoints="1" noAdjustHandles="1" noChangeArrowheads="1" noChangeShapeType="1"/>
          </p:cNvSpPr>
          <p:nvPr/>
        </p:nvSpPr>
        <p:spPr>
          <a:xfrm>
            <a:off x="-77857" y="-2843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229D4604-4100-9F09-BA70-7E3F254BB942}"/>
              </a:ext>
            </a:extLst>
          </p:cNvPr>
          <p:cNvSpPr>
            <a:spLocks noGrp="1" noRot="1" noMove="1" noResize="1" noEditPoints="1" noAdjustHandles="1" noChangeArrowheads="1" noChangeShapeType="1"/>
          </p:cNvSpPr>
          <p:nvPr/>
        </p:nvSpPr>
        <p:spPr>
          <a:xfrm>
            <a:off x="36443" y="119022"/>
            <a:ext cx="18059400" cy="9525000"/>
          </a:xfrm>
          <a:custGeom>
            <a:avLst/>
            <a:gdLst/>
            <a:ahLst/>
            <a:cxnLst/>
            <a:rect l="l" t="t" r="r" b="b"/>
            <a:pathLst>
              <a:path w="15630349" h="8696158">
                <a:moveTo>
                  <a:pt x="0" y="0"/>
                </a:moveTo>
                <a:lnTo>
                  <a:pt x="15630348" y="0"/>
                </a:lnTo>
                <a:lnTo>
                  <a:pt x="15630348" y="8696158"/>
                </a:lnTo>
                <a:lnTo>
                  <a:pt x="0" y="869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7C9BC0B6-0310-5B76-1E82-3F75B92734C7}"/>
              </a:ext>
            </a:extLst>
          </p:cNvPr>
          <p:cNvSpPr/>
          <p:nvPr/>
        </p:nvSpPr>
        <p:spPr>
          <a:xfrm>
            <a:off x="12396880" y="2348922"/>
            <a:ext cx="1323153" cy="1369369"/>
          </a:xfrm>
          <a:custGeom>
            <a:avLst/>
            <a:gdLst/>
            <a:ahLst/>
            <a:cxnLst/>
            <a:rect l="l" t="t" r="r" b="b"/>
            <a:pathLst>
              <a:path w="1323153" h="1369369">
                <a:moveTo>
                  <a:pt x="0" y="0"/>
                </a:moveTo>
                <a:lnTo>
                  <a:pt x="1323153" y="0"/>
                </a:lnTo>
                <a:lnTo>
                  <a:pt x="1323153" y="1369369"/>
                </a:lnTo>
                <a:lnTo>
                  <a:pt x="0" y="1369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921C7488-58DE-CE8C-B972-22E4E93DA239}"/>
              </a:ext>
            </a:extLst>
          </p:cNvPr>
          <p:cNvSpPr/>
          <p:nvPr/>
        </p:nvSpPr>
        <p:spPr>
          <a:xfrm>
            <a:off x="623264" y="1150982"/>
            <a:ext cx="767636" cy="794449"/>
          </a:xfrm>
          <a:custGeom>
            <a:avLst/>
            <a:gdLst/>
            <a:ahLst/>
            <a:cxnLst/>
            <a:rect l="l" t="t" r="r" b="b"/>
            <a:pathLst>
              <a:path w="767636" h="794449">
                <a:moveTo>
                  <a:pt x="0" y="0"/>
                </a:moveTo>
                <a:lnTo>
                  <a:pt x="767636" y="0"/>
                </a:lnTo>
                <a:lnTo>
                  <a:pt x="767636" y="794449"/>
                </a:lnTo>
                <a:lnTo>
                  <a:pt x="0" y="794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15">
            <a:extLst>
              <a:ext uri="{FF2B5EF4-FFF2-40B4-BE49-F238E27FC236}">
                <a16:creationId xmlns:a16="http://schemas.microsoft.com/office/drawing/2014/main" id="{2D5942E9-63F2-BF82-A7DE-E829AAF800D7}"/>
              </a:ext>
            </a:extLst>
          </p:cNvPr>
          <p:cNvSpPr>
            <a:spLocks noGrp="1" noRot="1" noMove="1" noResize="1" noEditPoints="1" noAdjustHandles="1" noChangeArrowheads="1" noChangeShapeType="1"/>
          </p:cNvSpPr>
          <p:nvPr/>
        </p:nvSpPr>
        <p:spPr>
          <a:xfrm>
            <a:off x="1175364" y="3977323"/>
            <a:ext cx="4457956" cy="3582611"/>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Know what your triggers are and what sets you off.</a:t>
            </a:r>
            <a:endParaRPr lang="en-US" sz="3200" dirty="0">
              <a:latin typeface="Poppins Medium" panose="00000600000000000000" pitchFamily="2" charset="0"/>
              <a:ea typeface="Arimo" panose="020B0604020202020204" charset="0"/>
              <a:cs typeface="Poppins Medium" panose="00000600000000000000" pitchFamily="2" charset="0"/>
            </a:endParaRPr>
          </a:p>
        </p:txBody>
      </p:sp>
      <p:sp>
        <p:nvSpPr>
          <p:cNvPr id="10" name="Freeform 10">
            <a:extLst>
              <a:ext uri="{FF2B5EF4-FFF2-40B4-BE49-F238E27FC236}">
                <a16:creationId xmlns:a16="http://schemas.microsoft.com/office/drawing/2014/main" id="{CC1F1892-D6F8-1C7B-3FE5-94E9DCA841F4}"/>
              </a:ext>
            </a:extLst>
          </p:cNvPr>
          <p:cNvSpPr/>
          <p:nvPr/>
        </p:nvSpPr>
        <p:spPr>
          <a:xfrm rot="-1775493">
            <a:off x="714292" y="3416163"/>
            <a:ext cx="1289504" cy="989401"/>
          </a:xfrm>
          <a:custGeom>
            <a:avLst/>
            <a:gdLst/>
            <a:ahLst/>
            <a:cxnLst/>
            <a:rect l="l" t="t" r="r" b="b"/>
            <a:pathLst>
              <a:path w="1289504" h="989401">
                <a:moveTo>
                  <a:pt x="0" y="0"/>
                </a:moveTo>
                <a:lnTo>
                  <a:pt x="1289504" y="0"/>
                </a:lnTo>
                <a:lnTo>
                  <a:pt x="1289504" y="989401"/>
                </a:lnTo>
                <a:lnTo>
                  <a:pt x="0" y="9894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19">
            <a:extLst>
              <a:ext uri="{FF2B5EF4-FFF2-40B4-BE49-F238E27FC236}">
                <a16:creationId xmlns:a16="http://schemas.microsoft.com/office/drawing/2014/main" id="{7200DFCC-6ED3-2B11-24BD-A7797D3BFDD9}"/>
              </a:ext>
            </a:extLst>
          </p:cNvPr>
          <p:cNvSpPr>
            <a:spLocks noGrp="1" noRot="1" noMove="1" noResize="1" noEditPoints="1" noAdjustHandles="1" noChangeArrowheads="1" noChangeShapeType="1"/>
          </p:cNvSpPr>
          <p:nvPr/>
        </p:nvSpPr>
        <p:spPr>
          <a:xfrm>
            <a:off x="6569195" y="4059294"/>
            <a:ext cx="4527513" cy="3495733"/>
          </a:xfrm>
          <a:custGeom>
            <a:avLst/>
            <a:gdLst/>
            <a:ahLst/>
            <a:cxnLst/>
            <a:rect l="l" t="t" r="r" b="b"/>
            <a:pathLst>
              <a:path w="2217217" h="2217217">
                <a:moveTo>
                  <a:pt x="0" y="0"/>
                </a:moveTo>
                <a:lnTo>
                  <a:pt x="2217218" y="0"/>
                </a:lnTo>
                <a:lnTo>
                  <a:pt x="2217218" y="2217218"/>
                </a:lnTo>
                <a:lnTo>
                  <a:pt x="0" y="22172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You can’t control everything, but you </a:t>
            </a:r>
            <a:r>
              <a:rPr lang="en-US" sz="3200" i="1" dirty="0">
                <a:latin typeface="Poppins Medium" panose="00000600000000000000" pitchFamily="2" charset="0"/>
                <a:cs typeface="Poppins Medium" panose="00000600000000000000" pitchFamily="2" charset="0"/>
              </a:rPr>
              <a:t>can</a:t>
            </a:r>
            <a:r>
              <a:rPr lang="en-US" sz="3200" dirty="0">
                <a:latin typeface="Poppins Medium" panose="00000600000000000000" pitchFamily="2" charset="0"/>
                <a:cs typeface="Poppins Medium" panose="00000600000000000000" pitchFamily="2" charset="0"/>
              </a:rPr>
              <a:t> choose how you show up.</a:t>
            </a:r>
            <a:endParaRPr lang="en-US" dirty="0">
              <a:latin typeface="Arimo" panose="020B0604020202020204" charset="0"/>
              <a:ea typeface="Arimo" panose="020B0604020202020204" charset="0"/>
              <a:cs typeface="Arimo" panose="020B0604020202020204" charset="0"/>
            </a:endParaRPr>
          </a:p>
        </p:txBody>
      </p:sp>
      <p:sp>
        <p:nvSpPr>
          <p:cNvPr id="26" name="Freeform 15">
            <a:extLst>
              <a:ext uri="{FF2B5EF4-FFF2-40B4-BE49-F238E27FC236}">
                <a16:creationId xmlns:a16="http://schemas.microsoft.com/office/drawing/2014/main" id="{001195D3-FD39-4FEC-7294-1E88B9AEB0A2}"/>
              </a:ext>
            </a:extLst>
          </p:cNvPr>
          <p:cNvSpPr>
            <a:spLocks noGrp="1" noRot="1" noMove="1" noResize="1" noEditPoints="1" noAdjustHandles="1" noChangeArrowheads="1" noChangeShapeType="1"/>
          </p:cNvSpPr>
          <p:nvPr/>
        </p:nvSpPr>
        <p:spPr>
          <a:xfrm>
            <a:off x="12032583" y="4065655"/>
            <a:ext cx="4527513" cy="3468711"/>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ea typeface="Arimo" panose="020B0604020202020204" charset="0"/>
                <a:cs typeface="Poppins Medium" panose="00000600000000000000" pitchFamily="2" charset="0"/>
              </a:rPr>
              <a:t>Being kind at work goes beyond how you treat others. It begins with how you manage yourself.</a:t>
            </a:r>
          </a:p>
        </p:txBody>
      </p:sp>
      <p:pic>
        <p:nvPicPr>
          <p:cNvPr id="7" name="Picture 6">
            <a:extLst>
              <a:ext uri="{FF2B5EF4-FFF2-40B4-BE49-F238E27FC236}">
                <a16:creationId xmlns:a16="http://schemas.microsoft.com/office/drawing/2014/main" id="{AC55AF62-2104-E6D8-34F3-AB5B0284E0D1}"/>
              </a:ext>
            </a:extLst>
          </p:cNvPr>
          <p:cNvPicPr>
            <a:picLocks noChangeAspect="1"/>
          </p:cNvPicPr>
          <p:nvPr/>
        </p:nvPicPr>
        <p:blipFill>
          <a:blip r:embed="rId14"/>
          <a:srcRect t="4132"/>
          <a:stretch/>
        </p:blipFill>
        <p:spPr>
          <a:xfrm>
            <a:off x="2163990" y="189559"/>
            <a:ext cx="12923610" cy="2129422"/>
          </a:xfrm>
          <a:prstGeom prst="rect">
            <a:avLst/>
          </a:prstGeom>
        </p:spPr>
      </p:pic>
      <p:sp>
        <p:nvSpPr>
          <p:cNvPr id="11" name="TextBox 11">
            <a:extLst>
              <a:ext uri="{FF2B5EF4-FFF2-40B4-BE49-F238E27FC236}">
                <a16:creationId xmlns:a16="http://schemas.microsoft.com/office/drawing/2014/main" id="{C12A2C61-3F6D-C21F-36B2-535A9D8827C9}"/>
              </a:ext>
            </a:extLst>
          </p:cNvPr>
          <p:cNvSpPr txBox="1">
            <a:spLocks noGrp="1" noRot="1" noMove="1" noResize="1" noEditPoints="1" noAdjustHandles="1" noChangeArrowheads="1" noChangeShapeType="1"/>
          </p:cNvSpPr>
          <p:nvPr/>
        </p:nvSpPr>
        <p:spPr>
          <a:xfrm>
            <a:off x="2743200" y="448542"/>
            <a:ext cx="12039600" cy="1872307"/>
          </a:xfrm>
          <a:prstGeom prst="rect">
            <a:avLst/>
          </a:prstGeom>
        </p:spPr>
        <p:txBody>
          <a:bodyPr wrap="square" lIns="0" tIns="0" rIns="0" bIns="0" rtlCol="0" anchor="t">
            <a:spAutoFit/>
          </a:bodyPr>
          <a:lstStyle/>
          <a:p>
            <a:pPr marL="0" lvl="0" indent="0" algn="ctr">
              <a:lnSpc>
                <a:spcPts val="7308"/>
              </a:lnSpc>
              <a:spcBef>
                <a:spcPct val="0"/>
              </a:spcBef>
            </a:pPr>
            <a:r>
              <a:rPr lang="en-US" sz="6600" dirty="0">
                <a:latin typeface="Frankfurter Highlight" panose="020B0604020202020204" charset="0"/>
              </a:rPr>
              <a:t>Emotional Regulation is Kindness in Action</a:t>
            </a:r>
            <a:endParaRPr lang="en-US" sz="6300" dirty="0">
              <a:solidFill>
                <a:srgbClr val="000000"/>
              </a:solidFill>
              <a:latin typeface="Frankfurter Highlight" panose="020B0604020202020204" charset="0"/>
              <a:ea typeface="Balmy"/>
              <a:cs typeface="Balmy"/>
              <a:sym typeface="Balmy"/>
            </a:endParaRPr>
          </a:p>
        </p:txBody>
      </p:sp>
      <p:sp>
        <p:nvSpPr>
          <p:cNvPr id="17" name="Rectangle 16">
            <a:extLst>
              <a:ext uri="{FF2B5EF4-FFF2-40B4-BE49-F238E27FC236}">
                <a16:creationId xmlns:a16="http://schemas.microsoft.com/office/drawing/2014/main" id="{65ECA163-5DB2-0740-EFE7-842AA4303A82}"/>
              </a:ext>
            </a:extLst>
          </p:cNvPr>
          <p:cNvSpPr/>
          <p:nvPr/>
        </p:nvSpPr>
        <p:spPr>
          <a:xfrm>
            <a:off x="12268200" y="2372969"/>
            <a:ext cx="1618081" cy="143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C00CCE-F98C-F71D-AE25-C5E253F7E41F}"/>
              </a:ext>
            </a:extLst>
          </p:cNvPr>
          <p:cNvSpPr txBox="1">
            <a:spLocks noGrp="1" noRot="1" noMove="1" noResize="1" noEditPoints="1" noAdjustHandles="1" noChangeArrowheads="1" noChangeShapeType="1"/>
          </p:cNvSpPr>
          <p:nvPr/>
        </p:nvSpPr>
        <p:spPr>
          <a:xfrm>
            <a:off x="2129380" y="2500580"/>
            <a:ext cx="13133462" cy="1323439"/>
          </a:xfrm>
          <a:prstGeom prst="rect">
            <a:avLst/>
          </a:prstGeom>
          <a:noFill/>
        </p:spPr>
        <p:txBody>
          <a:bodyPr wrap="square">
            <a:spAutoFit/>
          </a:bodyPr>
          <a:lstStyle/>
          <a:p>
            <a:pPr algn="ctr"/>
            <a:r>
              <a:rPr lang="en-US" sz="4000" dirty="0">
                <a:latin typeface="Arimo" panose="020B0604020202020204" charset="0"/>
                <a:ea typeface="Arimo" panose="020B0604020202020204" charset="0"/>
                <a:cs typeface="Arimo" panose="020B0604020202020204" charset="0"/>
              </a:rPr>
              <a:t>When you handle your emotions, you create a calmer, safer space for everyone around you.</a:t>
            </a:r>
          </a:p>
        </p:txBody>
      </p:sp>
      <p:sp>
        <p:nvSpPr>
          <p:cNvPr id="27" name="TextBox 26">
            <a:extLst>
              <a:ext uri="{FF2B5EF4-FFF2-40B4-BE49-F238E27FC236}">
                <a16:creationId xmlns:a16="http://schemas.microsoft.com/office/drawing/2014/main" id="{F95BCD91-41D2-4AAB-D3DC-457B7C604C08}"/>
              </a:ext>
            </a:extLst>
          </p:cNvPr>
          <p:cNvSpPr txBox="1">
            <a:spLocks/>
          </p:cNvSpPr>
          <p:nvPr/>
        </p:nvSpPr>
        <p:spPr>
          <a:xfrm>
            <a:off x="1371600" y="7658100"/>
            <a:ext cx="149028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Staying calm under pressure shows respect, self-awareness, and is a key part of practicing kindness.</a:t>
            </a:r>
            <a:endParaRPr kumimoji="0" lang="en-US" sz="40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30768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0ABDFF-56C9-0904-41FE-5BC0E7AC29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54E0B20-F500-15A9-11C6-893823640B0B}"/>
              </a:ext>
            </a:extLst>
          </p:cNvPr>
          <p:cNvSpPr>
            <a:spLocks noGrp="1" noRot="1" noMove="1" noResize="1" noEditPoints="1" noAdjustHandles="1" noChangeArrowheads="1" noChangeShapeType="1"/>
          </p:cNvSpPr>
          <p:nvPr/>
        </p:nvSpPr>
        <p:spPr>
          <a:xfrm>
            <a:off x="43888" y="0"/>
            <a:ext cx="18288000" cy="1026331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B40339B3-BD1E-F84E-9A91-CC7C4B88F509}"/>
              </a:ext>
            </a:extLst>
          </p:cNvPr>
          <p:cNvSpPr>
            <a:spLocks noGrp="1" noRot="1" noMove="1" noResize="1" noEditPoints="1" noAdjustHandles="1" noChangeArrowheads="1" noChangeShapeType="1"/>
          </p:cNvSpPr>
          <p:nvPr/>
        </p:nvSpPr>
        <p:spPr>
          <a:xfrm>
            <a:off x="155529" y="190500"/>
            <a:ext cx="18059400" cy="9525000"/>
          </a:xfrm>
          <a:custGeom>
            <a:avLst/>
            <a:gdLst/>
            <a:ahLst/>
            <a:cxnLst/>
            <a:rect l="l" t="t" r="r" b="b"/>
            <a:pathLst>
              <a:path w="15630349" h="8696158">
                <a:moveTo>
                  <a:pt x="0" y="0"/>
                </a:moveTo>
                <a:lnTo>
                  <a:pt x="15630348" y="0"/>
                </a:lnTo>
                <a:lnTo>
                  <a:pt x="15630348" y="8696158"/>
                </a:lnTo>
                <a:lnTo>
                  <a:pt x="0" y="869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ED64DC38-F0E6-52CD-3C4F-29418EAF4C71}"/>
              </a:ext>
            </a:extLst>
          </p:cNvPr>
          <p:cNvSpPr/>
          <p:nvPr/>
        </p:nvSpPr>
        <p:spPr>
          <a:xfrm>
            <a:off x="12396880" y="2348922"/>
            <a:ext cx="1323153" cy="1369369"/>
          </a:xfrm>
          <a:custGeom>
            <a:avLst/>
            <a:gdLst/>
            <a:ahLst/>
            <a:cxnLst/>
            <a:rect l="l" t="t" r="r" b="b"/>
            <a:pathLst>
              <a:path w="1323153" h="1369369">
                <a:moveTo>
                  <a:pt x="0" y="0"/>
                </a:moveTo>
                <a:lnTo>
                  <a:pt x="1323153" y="0"/>
                </a:lnTo>
                <a:lnTo>
                  <a:pt x="1323153" y="1369369"/>
                </a:lnTo>
                <a:lnTo>
                  <a:pt x="0" y="1369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15">
            <a:extLst>
              <a:ext uri="{FF2B5EF4-FFF2-40B4-BE49-F238E27FC236}">
                <a16:creationId xmlns:a16="http://schemas.microsoft.com/office/drawing/2014/main" id="{03D81AF4-04F5-E2FA-467B-243399564DAF}"/>
              </a:ext>
            </a:extLst>
          </p:cNvPr>
          <p:cNvSpPr>
            <a:spLocks noGrp="1" noRot="1" noMove="1" noResize="1" noEditPoints="1" noAdjustHandles="1" noChangeArrowheads="1" noChangeShapeType="1"/>
          </p:cNvSpPr>
          <p:nvPr/>
        </p:nvSpPr>
        <p:spPr>
          <a:xfrm>
            <a:off x="1242069" y="4229101"/>
            <a:ext cx="4635798" cy="4190999"/>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Being kind means giving others your </a:t>
            </a:r>
          </a:p>
          <a:p>
            <a:pPr algn="ctr"/>
            <a:r>
              <a:rPr lang="en-US" sz="3200" dirty="0">
                <a:latin typeface="Poppins Medium" panose="00000600000000000000" pitchFamily="2" charset="0"/>
                <a:cs typeface="Poppins Medium" panose="00000600000000000000" pitchFamily="2" charset="0"/>
              </a:rPr>
              <a:t>full attention.</a:t>
            </a:r>
            <a:br>
              <a:rPr lang="en-US" sz="3200" dirty="0">
                <a:latin typeface="Poppins Medium" panose="00000600000000000000" pitchFamily="2" charset="0"/>
                <a:cs typeface="Poppins Medium" panose="00000600000000000000" pitchFamily="2" charset="0"/>
              </a:rPr>
            </a:br>
            <a:r>
              <a:rPr lang="en-US" sz="3200" dirty="0">
                <a:latin typeface="Poppins Medium" panose="00000600000000000000" pitchFamily="2" charset="0"/>
                <a:cs typeface="Poppins Medium" panose="00000600000000000000" pitchFamily="2" charset="0"/>
              </a:rPr>
              <a:t>Listen to understand, not just to respond.</a:t>
            </a:r>
            <a:endParaRPr lang="en-US" sz="3200" dirty="0">
              <a:latin typeface="Poppins Medium" panose="00000600000000000000" pitchFamily="2" charset="0"/>
              <a:ea typeface="Arimo" panose="020B0604020202020204" charset="0"/>
              <a:cs typeface="Poppins Medium" panose="00000600000000000000" pitchFamily="2" charset="0"/>
            </a:endParaRPr>
          </a:p>
        </p:txBody>
      </p:sp>
      <p:sp>
        <p:nvSpPr>
          <p:cNvPr id="25" name="Freeform 19">
            <a:extLst>
              <a:ext uri="{FF2B5EF4-FFF2-40B4-BE49-F238E27FC236}">
                <a16:creationId xmlns:a16="http://schemas.microsoft.com/office/drawing/2014/main" id="{3CD096C8-1AA1-9BA4-034D-6DBAB90444EE}"/>
              </a:ext>
            </a:extLst>
          </p:cNvPr>
          <p:cNvSpPr>
            <a:spLocks noGrp="1" noRot="1" noMove="1" noResize="1" noEditPoints="1" noAdjustHandles="1" noChangeArrowheads="1" noChangeShapeType="1"/>
          </p:cNvSpPr>
          <p:nvPr/>
        </p:nvSpPr>
        <p:spPr>
          <a:xfrm>
            <a:off x="6599029" y="4229102"/>
            <a:ext cx="4914188" cy="4186092"/>
          </a:xfrm>
          <a:custGeom>
            <a:avLst/>
            <a:gdLst/>
            <a:ahLst/>
            <a:cxnLst/>
            <a:rect l="l" t="t" r="r" b="b"/>
            <a:pathLst>
              <a:path w="2217217" h="2217217">
                <a:moveTo>
                  <a:pt x="0" y="0"/>
                </a:moveTo>
                <a:lnTo>
                  <a:pt x="2217218" y="0"/>
                </a:lnTo>
                <a:lnTo>
                  <a:pt x="2217218" y="2217218"/>
                </a:lnTo>
                <a:lnTo>
                  <a:pt x="0" y="2217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Following up shows people they matter. It's a simple but powerful act of kindness and accountability.</a:t>
            </a:r>
            <a:endParaRPr lang="en-US" dirty="0">
              <a:latin typeface="Poppins Medium" panose="00000600000000000000" pitchFamily="2" charset="0"/>
              <a:cs typeface="Poppins Medium" panose="00000600000000000000" pitchFamily="2" charset="0"/>
            </a:endParaRPr>
          </a:p>
        </p:txBody>
      </p:sp>
      <p:sp>
        <p:nvSpPr>
          <p:cNvPr id="26" name="Freeform 15">
            <a:extLst>
              <a:ext uri="{FF2B5EF4-FFF2-40B4-BE49-F238E27FC236}">
                <a16:creationId xmlns:a16="http://schemas.microsoft.com/office/drawing/2014/main" id="{8E2F47B0-5028-E124-49BF-677659E197EF}"/>
              </a:ext>
            </a:extLst>
          </p:cNvPr>
          <p:cNvSpPr>
            <a:spLocks noGrp="1" noRot="1" noMove="1" noResize="1" noEditPoints="1" noAdjustHandles="1" noChangeArrowheads="1" noChangeShapeType="1"/>
          </p:cNvSpPr>
          <p:nvPr/>
        </p:nvSpPr>
        <p:spPr>
          <a:xfrm>
            <a:off x="12039600" y="4229101"/>
            <a:ext cx="4807617" cy="4165432"/>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Kindness to others starts with yourself.</a:t>
            </a:r>
            <a:br>
              <a:rPr lang="en-US" sz="3200" dirty="0">
                <a:latin typeface="Poppins Medium" panose="00000600000000000000" pitchFamily="2" charset="0"/>
                <a:cs typeface="Poppins Medium" panose="00000600000000000000" pitchFamily="2" charset="0"/>
              </a:rPr>
            </a:br>
            <a:r>
              <a:rPr lang="en-US" sz="3200" dirty="0">
                <a:latin typeface="Poppins Medium" panose="00000600000000000000" pitchFamily="2" charset="0"/>
                <a:cs typeface="Poppins Medium" panose="00000600000000000000" pitchFamily="2" charset="0"/>
              </a:rPr>
              <a:t>Use calming techniques like 4-7-8 breathing so you can respond, not react.</a:t>
            </a:r>
            <a:endParaRPr lang="en-US" sz="3200" dirty="0">
              <a:latin typeface="Poppins Medium" panose="00000600000000000000" pitchFamily="2" charset="0"/>
              <a:ea typeface="Arimo" panose="020B0604020202020204" charset="0"/>
              <a:cs typeface="Poppins Medium" panose="00000600000000000000" pitchFamily="2" charset="0"/>
            </a:endParaRPr>
          </a:p>
        </p:txBody>
      </p:sp>
      <p:pic>
        <p:nvPicPr>
          <p:cNvPr id="7" name="Picture 6">
            <a:extLst>
              <a:ext uri="{FF2B5EF4-FFF2-40B4-BE49-F238E27FC236}">
                <a16:creationId xmlns:a16="http://schemas.microsoft.com/office/drawing/2014/main" id="{D85312CA-EA13-D89B-89F1-FAE83357DE8D}"/>
              </a:ext>
            </a:extLst>
          </p:cNvPr>
          <p:cNvPicPr>
            <a:picLocks noChangeAspect="1"/>
          </p:cNvPicPr>
          <p:nvPr/>
        </p:nvPicPr>
        <p:blipFill>
          <a:blip r:embed="rId12"/>
          <a:srcRect t="4132"/>
          <a:stretch/>
        </p:blipFill>
        <p:spPr>
          <a:xfrm>
            <a:off x="2163990" y="189559"/>
            <a:ext cx="12923610" cy="2129422"/>
          </a:xfrm>
          <a:prstGeom prst="rect">
            <a:avLst/>
          </a:prstGeom>
        </p:spPr>
      </p:pic>
      <p:sp>
        <p:nvSpPr>
          <p:cNvPr id="11" name="TextBox 11">
            <a:extLst>
              <a:ext uri="{FF2B5EF4-FFF2-40B4-BE49-F238E27FC236}">
                <a16:creationId xmlns:a16="http://schemas.microsoft.com/office/drawing/2014/main" id="{80D8DB38-E8AB-F596-2503-808408122F13}"/>
              </a:ext>
            </a:extLst>
          </p:cNvPr>
          <p:cNvSpPr txBox="1">
            <a:spLocks noGrp="1" noRot="1" noMove="1" noResize="1" noEditPoints="1" noAdjustHandles="1" noChangeArrowheads="1" noChangeShapeType="1"/>
          </p:cNvSpPr>
          <p:nvPr/>
        </p:nvSpPr>
        <p:spPr>
          <a:xfrm>
            <a:off x="2173268" y="500662"/>
            <a:ext cx="13034420" cy="1872307"/>
          </a:xfrm>
          <a:prstGeom prst="rect">
            <a:avLst/>
          </a:prstGeom>
        </p:spPr>
        <p:txBody>
          <a:bodyPr wrap="square" lIns="0" tIns="0" rIns="0" bIns="0" rtlCol="0" anchor="t">
            <a:spAutoFit/>
          </a:bodyPr>
          <a:lstStyle/>
          <a:p>
            <a:pPr marL="0" lvl="0" indent="0" algn="ctr">
              <a:lnSpc>
                <a:spcPts val="7308"/>
              </a:lnSpc>
              <a:spcBef>
                <a:spcPct val="0"/>
              </a:spcBef>
            </a:pPr>
            <a:r>
              <a:rPr lang="en-US" sz="6600" dirty="0">
                <a:latin typeface="Frankfurter Highlight" panose="020B0604020202020204" charset="0"/>
              </a:rPr>
              <a:t>Resolve Conflict Mindfully through kindness</a:t>
            </a:r>
            <a:endParaRPr lang="en-US" sz="6600" dirty="0">
              <a:solidFill>
                <a:srgbClr val="000000"/>
              </a:solidFill>
              <a:latin typeface="Frankfurter Highlight" panose="020B0604020202020204" charset="0"/>
              <a:ea typeface="Balmy"/>
              <a:cs typeface="Balmy"/>
              <a:sym typeface="Balmy"/>
            </a:endParaRPr>
          </a:p>
        </p:txBody>
      </p:sp>
      <p:sp>
        <p:nvSpPr>
          <p:cNvPr id="17" name="Rectangle 16">
            <a:extLst>
              <a:ext uri="{FF2B5EF4-FFF2-40B4-BE49-F238E27FC236}">
                <a16:creationId xmlns:a16="http://schemas.microsoft.com/office/drawing/2014/main" id="{5ACA3ECD-ABDE-002E-2F23-683E840BEEDA}"/>
              </a:ext>
            </a:extLst>
          </p:cNvPr>
          <p:cNvSpPr/>
          <p:nvPr/>
        </p:nvSpPr>
        <p:spPr>
          <a:xfrm>
            <a:off x="12268200" y="2372969"/>
            <a:ext cx="1618081" cy="143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57E032-9CE9-D628-4BE8-1C77A3BA691D}"/>
              </a:ext>
            </a:extLst>
          </p:cNvPr>
          <p:cNvSpPr txBox="1">
            <a:spLocks noGrp="1" noRot="1" noMove="1" noResize="1" noEditPoints="1" noAdjustHandles="1" noChangeArrowheads="1" noChangeShapeType="1"/>
          </p:cNvSpPr>
          <p:nvPr/>
        </p:nvSpPr>
        <p:spPr>
          <a:xfrm>
            <a:off x="236045" y="2476500"/>
            <a:ext cx="17029043" cy="1323439"/>
          </a:xfrm>
          <a:prstGeom prst="rect">
            <a:avLst/>
          </a:prstGeom>
          <a:noFill/>
        </p:spPr>
        <p:txBody>
          <a:bodyPr wrap="square">
            <a:spAutoFit/>
          </a:bodyPr>
          <a:lstStyle/>
          <a:p>
            <a:pPr algn="ctr"/>
            <a:r>
              <a:rPr lang="en-US" sz="4000" dirty="0">
                <a:latin typeface="Arimo" panose="020B0604020202020204" charset="0"/>
                <a:ea typeface="Arimo" panose="020B0604020202020204" charset="0"/>
                <a:cs typeface="Arimo" panose="020B0604020202020204" charset="0"/>
              </a:rPr>
              <a:t>Kindness isn’t just about being friendly, </a:t>
            </a:r>
          </a:p>
          <a:p>
            <a:pPr algn="ctr"/>
            <a:r>
              <a:rPr lang="en-US" sz="4000" dirty="0">
                <a:latin typeface="Arimo" panose="020B0604020202020204" charset="0"/>
                <a:ea typeface="Arimo" panose="020B0604020202020204" charset="0"/>
                <a:cs typeface="Arimo" panose="020B0604020202020204" charset="0"/>
              </a:rPr>
              <a:t>it’s how we show up when things get tough.</a:t>
            </a:r>
          </a:p>
        </p:txBody>
      </p:sp>
      <p:sp>
        <p:nvSpPr>
          <p:cNvPr id="8" name="Freeform 16">
            <a:extLst>
              <a:ext uri="{FF2B5EF4-FFF2-40B4-BE49-F238E27FC236}">
                <a16:creationId xmlns:a16="http://schemas.microsoft.com/office/drawing/2014/main" id="{609A1FAB-E74E-7715-2EBB-41FB39C379FE}"/>
              </a:ext>
            </a:extLst>
          </p:cNvPr>
          <p:cNvSpPr/>
          <p:nvPr/>
        </p:nvSpPr>
        <p:spPr>
          <a:xfrm rot="212785" flipH="1">
            <a:off x="15248853" y="2606928"/>
            <a:ext cx="1447714" cy="1375769"/>
          </a:xfrm>
          <a:custGeom>
            <a:avLst/>
            <a:gdLst/>
            <a:ahLst/>
            <a:cxnLst/>
            <a:rect l="l" t="t" r="r" b="b"/>
            <a:pathLst>
              <a:path w="1071801" h="1071801">
                <a:moveTo>
                  <a:pt x="0" y="0"/>
                </a:moveTo>
                <a:lnTo>
                  <a:pt x="1071801" y="0"/>
                </a:lnTo>
                <a:lnTo>
                  <a:pt x="1071801" y="1071801"/>
                </a:lnTo>
                <a:lnTo>
                  <a:pt x="0" y="1071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8597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228600" y="565355"/>
            <a:ext cx="17580612" cy="97155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791238">
            <a:off x="3785702" y="1974867"/>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828628" y="3085543"/>
            <a:ext cx="6874422" cy="1349557"/>
            <a:chOff x="0" y="0"/>
            <a:chExt cx="1810547" cy="355439"/>
          </a:xfrm>
        </p:grpSpPr>
        <p:sp>
          <p:nvSpPr>
            <p:cNvPr id="6" name="Freeform 6"/>
            <p:cNvSpPr/>
            <p:nvPr/>
          </p:nvSpPr>
          <p:spPr>
            <a:xfrm>
              <a:off x="0" y="0"/>
              <a:ext cx="1810547" cy="355439"/>
            </a:xfrm>
            <a:custGeom>
              <a:avLst/>
              <a:gdLst/>
              <a:ahLst/>
              <a:cxnLst/>
              <a:rect l="l" t="t" r="r" b="b"/>
              <a:pathLst>
                <a:path w="1810547" h="355439">
                  <a:moveTo>
                    <a:pt x="0" y="0"/>
                  </a:moveTo>
                  <a:lnTo>
                    <a:pt x="1810547" y="0"/>
                  </a:lnTo>
                  <a:lnTo>
                    <a:pt x="1810547" y="355439"/>
                  </a:lnTo>
                  <a:lnTo>
                    <a:pt x="0" y="355439"/>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7" name="TextBox 7"/>
            <p:cNvSpPr txBox="1"/>
            <p:nvPr/>
          </p:nvSpPr>
          <p:spPr>
            <a:xfrm>
              <a:off x="0" y="-57150"/>
              <a:ext cx="1810547" cy="412589"/>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5137912" y="1439706"/>
            <a:ext cx="1371368" cy="1523743"/>
          </a:xfrm>
          <a:custGeom>
            <a:avLst/>
            <a:gdLst/>
            <a:ahLst/>
            <a:cxnLst/>
            <a:rect l="l" t="t" r="r" b="b"/>
            <a:pathLst>
              <a:path w="1371368" h="1523743">
                <a:moveTo>
                  <a:pt x="0" y="0"/>
                </a:moveTo>
                <a:lnTo>
                  <a:pt x="1371368" y="0"/>
                </a:lnTo>
                <a:lnTo>
                  <a:pt x="1371368" y="1523743"/>
                </a:lnTo>
                <a:lnTo>
                  <a:pt x="0" y="1523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8700" y="5143500"/>
            <a:ext cx="6459295" cy="2544024"/>
          </a:xfrm>
          <a:custGeom>
            <a:avLst/>
            <a:gdLst/>
            <a:ahLst/>
            <a:cxnLst/>
            <a:rect l="l" t="t" r="r" b="b"/>
            <a:pathLst>
              <a:path w="6459295" h="2544024">
                <a:moveTo>
                  <a:pt x="0" y="0"/>
                </a:moveTo>
                <a:lnTo>
                  <a:pt x="6459295" y="0"/>
                </a:lnTo>
                <a:lnTo>
                  <a:pt x="6459295" y="2544024"/>
                </a:lnTo>
                <a:lnTo>
                  <a:pt x="0" y="2544024"/>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042964" y="3448409"/>
            <a:ext cx="6674350" cy="778290"/>
          </a:xfrm>
          <a:prstGeom prst="rect">
            <a:avLst/>
          </a:prstGeom>
        </p:spPr>
        <p:txBody>
          <a:bodyPr lIns="0" tIns="0" rIns="0" bIns="0" rtlCol="0" anchor="t">
            <a:spAutoFit/>
          </a:bodyPr>
          <a:lstStyle/>
          <a:p>
            <a:pPr algn="ctr">
              <a:lnSpc>
                <a:spcPts val="6379"/>
              </a:lnSpc>
            </a:pPr>
            <a:r>
              <a:rPr lang="en-US" sz="5000" dirty="0">
                <a:solidFill>
                  <a:srgbClr val="000000"/>
                </a:solidFill>
                <a:latin typeface="Frankfurter Highlight" panose="020B0604020202020204" charset="0"/>
                <a:ea typeface="Balmy"/>
                <a:cs typeface="Balmy"/>
                <a:sym typeface="Balmy"/>
              </a:rPr>
              <a:t>what is Kindness?</a:t>
            </a:r>
          </a:p>
        </p:txBody>
      </p:sp>
      <p:sp>
        <p:nvSpPr>
          <p:cNvPr id="11" name="TextBox 11"/>
          <p:cNvSpPr txBox="1"/>
          <p:nvPr/>
        </p:nvSpPr>
        <p:spPr>
          <a:xfrm>
            <a:off x="7875876" y="3552678"/>
            <a:ext cx="7776046" cy="5193729"/>
          </a:xfrm>
          <a:prstGeom prst="rect">
            <a:avLst/>
          </a:prstGeom>
        </p:spPr>
        <p:txBody>
          <a:bodyPr lIns="0" tIns="0" rIns="0" bIns="0" rtlCol="0" anchor="t">
            <a:spAutoFit/>
          </a:bodyPr>
          <a:lstStyle/>
          <a:p>
            <a:pPr algn="ctr">
              <a:lnSpc>
                <a:spcPts val="4470"/>
              </a:lnSpc>
              <a:spcBef>
                <a:spcPct val="0"/>
              </a:spcBef>
            </a:pPr>
            <a:r>
              <a:rPr lang="en-US" sz="4298" spc="-85" dirty="0">
                <a:solidFill>
                  <a:srgbClr val="000000"/>
                </a:solidFill>
                <a:latin typeface="Arimo"/>
                <a:ea typeface="Arimo"/>
                <a:cs typeface="Arimo"/>
                <a:sym typeface="Arimo"/>
              </a:rPr>
              <a:t>Kindness is a trait that fosters positivity, strengthens relationships, and creates a supportive environment. </a:t>
            </a:r>
          </a:p>
          <a:p>
            <a:pPr algn="ctr">
              <a:lnSpc>
                <a:spcPts val="4470"/>
              </a:lnSpc>
              <a:spcBef>
                <a:spcPct val="0"/>
              </a:spcBef>
            </a:pPr>
            <a:endParaRPr lang="en-US" sz="4298" spc="-85" dirty="0">
              <a:solidFill>
                <a:srgbClr val="000000"/>
              </a:solidFill>
              <a:latin typeface="Arimo"/>
              <a:ea typeface="Arimo"/>
              <a:cs typeface="Arimo"/>
              <a:sym typeface="Arimo"/>
            </a:endParaRPr>
          </a:p>
          <a:p>
            <a:pPr algn="ctr">
              <a:lnSpc>
                <a:spcPts val="4470"/>
              </a:lnSpc>
              <a:spcBef>
                <a:spcPct val="0"/>
              </a:spcBef>
            </a:pPr>
            <a:r>
              <a:rPr lang="en-US" sz="4298" spc="-85" dirty="0">
                <a:solidFill>
                  <a:srgbClr val="000000"/>
                </a:solidFill>
                <a:latin typeface="Arimo"/>
                <a:ea typeface="Arimo"/>
                <a:cs typeface="Arimo"/>
                <a:sym typeface="Arimo"/>
              </a:rPr>
              <a:t> Kindness is being caring and helpful, it can transform personal and professional interactions to positive outcomes.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221200-F3D5-6F01-63E0-B75F902B18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34F412A-AA0C-CECB-81DF-5088C83507CF}"/>
              </a:ext>
            </a:extLst>
          </p:cNvPr>
          <p:cNvSpPr>
            <a:spLocks noGrp="1" noRot="1" noMove="1" noResize="1" noEditPoints="1" noAdjustHandles="1" noChangeArrowheads="1" noChangeShapeType="1"/>
          </p:cNvSpPr>
          <p:nvPr/>
        </p:nvSpPr>
        <p:spPr>
          <a:xfrm>
            <a:off x="0" y="0"/>
            <a:ext cx="18288000" cy="1026331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E352E5C-A27A-E402-549C-6B53BE9C6FAF}"/>
              </a:ext>
            </a:extLst>
          </p:cNvPr>
          <p:cNvSpPr/>
          <p:nvPr/>
        </p:nvSpPr>
        <p:spPr>
          <a:xfrm>
            <a:off x="311950" y="114300"/>
            <a:ext cx="18059400" cy="9525000"/>
          </a:xfrm>
          <a:custGeom>
            <a:avLst/>
            <a:gdLst/>
            <a:ahLst/>
            <a:cxnLst/>
            <a:rect l="l" t="t" r="r" b="b"/>
            <a:pathLst>
              <a:path w="15630349" h="8696158">
                <a:moveTo>
                  <a:pt x="0" y="0"/>
                </a:moveTo>
                <a:lnTo>
                  <a:pt x="15630348" y="0"/>
                </a:lnTo>
                <a:lnTo>
                  <a:pt x="15630348" y="8696158"/>
                </a:lnTo>
                <a:lnTo>
                  <a:pt x="0" y="869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9957AC57-7298-F8B4-F21B-04A7D11EE0CA}"/>
              </a:ext>
            </a:extLst>
          </p:cNvPr>
          <p:cNvSpPr/>
          <p:nvPr/>
        </p:nvSpPr>
        <p:spPr>
          <a:xfrm>
            <a:off x="12396880" y="2348922"/>
            <a:ext cx="1323153" cy="1369369"/>
          </a:xfrm>
          <a:custGeom>
            <a:avLst/>
            <a:gdLst/>
            <a:ahLst/>
            <a:cxnLst/>
            <a:rect l="l" t="t" r="r" b="b"/>
            <a:pathLst>
              <a:path w="1323153" h="1369369">
                <a:moveTo>
                  <a:pt x="0" y="0"/>
                </a:moveTo>
                <a:lnTo>
                  <a:pt x="1323153" y="0"/>
                </a:lnTo>
                <a:lnTo>
                  <a:pt x="1323153" y="1369369"/>
                </a:lnTo>
                <a:lnTo>
                  <a:pt x="0" y="1369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15">
            <a:extLst>
              <a:ext uri="{FF2B5EF4-FFF2-40B4-BE49-F238E27FC236}">
                <a16:creationId xmlns:a16="http://schemas.microsoft.com/office/drawing/2014/main" id="{152EEA04-2D43-A614-4CEE-347584B15CE7}"/>
              </a:ext>
            </a:extLst>
          </p:cNvPr>
          <p:cNvSpPr>
            <a:spLocks noGrp="1" noRot="1" noMove="1" noResize="1" noEditPoints="1" noAdjustHandles="1" noChangeArrowheads="1" noChangeShapeType="1"/>
          </p:cNvSpPr>
          <p:nvPr/>
        </p:nvSpPr>
        <p:spPr>
          <a:xfrm>
            <a:off x="1153055" y="4021386"/>
            <a:ext cx="4954657" cy="4375600"/>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Kindness in Action:</a:t>
            </a:r>
          </a:p>
          <a:p>
            <a:pPr algn="ctr"/>
            <a:r>
              <a:rPr lang="en-US" sz="3200" dirty="0">
                <a:latin typeface="Poppins Medium" panose="00000600000000000000" pitchFamily="2" charset="0"/>
                <a:cs typeface="Poppins Medium" panose="00000600000000000000" pitchFamily="2" charset="0"/>
              </a:rPr>
              <a:t>Ask questions before assuming.</a:t>
            </a:r>
          </a:p>
          <a:p>
            <a:pPr algn="ctr"/>
            <a:r>
              <a:rPr lang="en-US" sz="3200" dirty="0">
                <a:latin typeface="Poppins Medium" panose="00000600000000000000" pitchFamily="2" charset="0"/>
                <a:cs typeface="Poppins Medium" panose="00000600000000000000" pitchFamily="2" charset="0"/>
              </a:rPr>
              <a:t>Use the 4 W’s:</a:t>
            </a:r>
          </a:p>
          <a:p>
            <a:pPr algn="ctr"/>
            <a:r>
              <a:rPr lang="en-US" sz="3200" dirty="0">
                <a:latin typeface="Poppins Medium" panose="00000600000000000000" pitchFamily="2" charset="0"/>
                <a:cs typeface="Poppins Medium" panose="00000600000000000000" pitchFamily="2" charset="0"/>
              </a:rPr>
              <a:t> Who, What, Where, and When.</a:t>
            </a:r>
          </a:p>
        </p:txBody>
      </p:sp>
      <p:sp>
        <p:nvSpPr>
          <p:cNvPr id="25" name="Freeform 19">
            <a:extLst>
              <a:ext uri="{FF2B5EF4-FFF2-40B4-BE49-F238E27FC236}">
                <a16:creationId xmlns:a16="http://schemas.microsoft.com/office/drawing/2014/main" id="{6493D0BF-55A4-1C27-75A4-07FE2632BC8A}"/>
              </a:ext>
            </a:extLst>
          </p:cNvPr>
          <p:cNvSpPr>
            <a:spLocks noGrp="1" noRot="1" noMove="1" noResize="1" noEditPoints="1" noAdjustHandles="1" noChangeArrowheads="1" noChangeShapeType="1"/>
          </p:cNvSpPr>
          <p:nvPr/>
        </p:nvSpPr>
        <p:spPr>
          <a:xfrm>
            <a:off x="6744575" y="4015241"/>
            <a:ext cx="4850050" cy="4370694"/>
          </a:xfrm>
          <a:custGeom>
            <a:avLst/>
            <a:gdLst/>
            <a:ahLst/>
            <a:cxnLst/>
            <a:rect l="l" t="t" r="r" b="b"/>
            <a:pathLst>
              <a:path w="2217217" h="2217217">
                <a:moveTo>
                  <a:pt x="0" y="0"/>
                </a:moveTo>
                <a:lnTo>
                  <a:pt x="2217218" y="0"/>
                </a:lnTo>
                <a:lnTo>
                  <a:pt x="2217218" y="2217218"/>
                </a:lnTo>
                <a:lnTo>
                  <a:pt x="0" y="2217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Kindness isn’t about avoiding the truth,</a:t>
            </a:r>
          </a:p>
          <a:p>
            <a:pPr algn="ctr"/>
            <a:r>
              <a:rPr lang="en-US" sz="3200" dirty="0">
                <a:latin typeface="Poppins Medium" panose="00000600000000000000" pitchFamily="2" charset="0"/>
                <a:cs typeface="Poppins Medium" panose="00000600000000000000" pitchFamily="2" charset="0"/>
              </a:rPr>
              <a:t> it’s about how we share it.</a:t>
            </a:r>
            <a:endParaRPr lang="en-US" dirty="0">
              <a:latin typeface="Poppins Medium" panose="00000600000000000000" pitchFamily="2" charset="0"/>
              <a:cs typeface="Poppins Medium" panose="00000600000000000000" pitchFamily="2" charset="0"/>
            </a:endParaRPr>
          </a:p>
        </p:txBody>
      </p:sp>
      <p:sp>
        <p:nvSpPr>
          <p:cNvPr id="26" name="Freeform 15">
            <a:extLst>
              <a:ext uri="{FF2B5EF4-FFF2-40B4-BE49-F238E27FC236}">
                <a16:creationId xmlns:a16="http://schemas.microsoft.com/office/drawing/2014/main" id="{23837CD9-BC3B-7F56-DDDA-85BCFF598264}"/>
              </a:ext>
            </a:extLst>
          </p:cNvPr>
          <p:cNvSpPr>
            <a:spLocks noGrp="1" noRot="1" noMove="1" noResize="1" noEditPoints="1" noAdjustHandles="1" noChangeArrowheads="1" noChangeShapeType="1"/>
          </p:cNvSpPr>
          <p:nvPr/>
        </p:nvSpPr>
        <p:spPr>
          <a:xfrm>
            <a:off x="12233787" y="4023839"/>
            <a:ext cx="4908978" cy="4370694"/>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200" dirty="0">
              <a:latin typeface="Poppins Medium" panose="00000600000000000000" pitchFamily="2" charset="0"/>
              <a:ea typeface="Arimo" panose="020B0604020202020204" charset="0"/>
              <a:cs typeface="Poppins Medium" panose="00000600000000000000" pitchFamily="2" charset="0"/>
            </a:endParaRPr>
          </a:p>
          <a:p>
            <a:pPr algn="ctr"/>
            <a:endParaRPr lang="en-US" sz="3200" dirty="0">
              <a:latin typeface="Poppins Medium" panose="00000600000000000000" pitchFamily="2" charset="0"/>
              <a:ea typeface="Arimo" panose="020B0604020202020204" charset="0"/>
              <a:cs typeface="Poppins Medium" panose="00000600000000000000" pitchFamily="2" charset="0"/>
            </a:endParaRPr>
          </a:p>
          <a:p>
            <a:pPr algn="ctr"/>
            <a:endParaRPr lang="en-US" sz="3200" dirty="0">
              <a:latin typeface="Poppins Medium" panose="00000600000000000000" pitchFamily="2" charset="0"/>
              <a:ea typeface="Arimo" panose="020B0604020202020204" charset="0"/>
              <a:cs typeface="Poppins Medium" panose="00000600000000000000" pitchFamily="2" charset="0"/>
            </a:endParaRPr>
          </a:p>
          <a:p>
            <a:pPr algn="ctr"/>
            <a:r>
              <a:rPr lang="en-US" sz="3200" dirty="0">
                <a:latin typeface="Poppins Medium" panose="00000600000000000000" pitchFamily="2" charset="0"/>
                <a:ea typeface="Arimo" panose="020B0604020202020204" charset="0"/>
                <a:cs typeface="Poppins Medium" panose="00000600000000000000" pitchFamily="2" charset="0"/>
              </a:rPr>
              <a:t>When giving feedback, addressing an issue, or solving a problem:</a:t>
            </a:r>
          </a:p>
          <a:p>
            <a:pPr algn="ctr"/>
            <a:r>
              <a:rPr lang="en-US" sz="3200" dirty="0">
                <a:latin typeface="Poppins Medium" panose="00000600000000000000" pitchFamily="2" charset="0"/>
                <a:ea typeface="Arimo" panose="020B0604020202020204" charset="0"/>
                <a:cs typeface="Poppins Medium" panose="00000600000000000000" pitchFamily="2" charset="0"/>
              </a:rPr>
              <a:t>Start with facts, not assumptions.</a:t>
            </a:r>
          </a:p>
          <a:p>
            <a:pPr algn="ctr"/>
            <a:r>
              <a:rPr lang="en-US" sz="3200" dirty="0">
                <a:latin typeface="Poppins Medium" panose="00000600000000000000" pitchFamily="2" charset="0"/>
                <a:ea typeface="Arimo" panose="020B0604020202020204" charset="0"/>
                <a:cs typeface="Poppins Medium" panose="00000600000000000000" pitchFamily="2" charset="0"/>
              </a:rPr>
              <a:t>Use kindness in your tone and delivery.</a:t>
            </a:r>
          </a:p>
          <a:p>
            <a:pPr algn="ctr"/>
            <a:endParaRPr lang="en-US" sz="2800" dirty="0">
              <a:latin typeface="Poppins Medium" panose="00000600000000000000" pitchFamily="2" charset="0"/>
              <a:ea typeface="Arimo" panose="020B0604020202020204" charset="0"/>
              <a:cs typeface="Poppins Medium" panose="00000600000000000000" pitchFamily="2" charset="0"/>
            </a:endParaRPr>
          </a:p>
        </p:txBody>
      </p:sp>
      <p:pic>
        <p:nvPicPr>
          <p:cNvPr id="7" name="Picture 6">
            <a:extLst>
              <a:ext uri="{FF2B5EF4-FFF2-40B4-BE49-F238E27FC236}">
                <a16:creationId xmlns:a16="http://schemas.microsoft.com/office/drawing/2014/main" id="{4E26CF1C-3A66-E7A7-64AC-4F1677306048}"/>
              </a:ext>
            </a:extLst>
          </p:cNvPr>
          <p:cNvPicPr>
            <a:picLocks noGrp="1" noRot="1" noChangeAspect="1" noMove="1" noResize="1" noEditPoints="1" noAdjustHandles="1" noChangeArrowheads="1" noChangeShapeType="1" noCrop="1"/>
          </p:cNvPicPr>
          <p:nvPr/>
        </p:nvPicPr>
        <p:blipFill>
          <a:blip r:embed="rId12"/>
          <a:srcRect t="4132"/>
          <a:stretch/>
        </p:blipFill>
        <p:spPr>
          <a:xfrm>
            <a:off x="1946787" y="189559"/>
            <a:ext cx="13914210" cy="2129422"/>
          </a:xfrm>
          <a:prstGeom prst="rect">
            <a:avLst/>
          </a:prstGeom>
        </p:spPr>
      </p:pic>
      <p:sp>
        <p:nvSpPr>
          <p:cNvPr id="11" name="TextBox 11">
            <a:extLst>
              <a:ext uri="{FF2B5EF4-FFF2-40B4-BE49-F238E27FC236}">
                <a16:creationId xmlns:a16="http://schemas.microsoft.com/office/drawing/2014/main" id="{7BCAE7F7-2D55-8D98-6C5E-41B45F5C5017}"/>
              </a:ext>
            </a:extLst>
          </p:cNvPr>
          <p:cNvSpPr txBox="1"/>
          <p:nvPr/>
        </p:nvSpPr>
        <p:spPr>
          <a:xfrm>
            <a:off x="2163793" y="500662"/>
            <a:ext cx="13644020" cy="1872307"/>
          </a:xfrm>
          <a:prstGeom prst="rect">
            <a:avLst/>
          </a:prstGeom>
        </p:spPr>
        <p:txBody>
          <a:bodyPr wrap="square" lIns="0" tIns="0" rIns="0" bIns="0" rtlCol="0" anchor="t">
            <a:spAutoFit/>
          </a:bodyPr>
          <a:lstStyle/>
          <a:p>
            <a:pPr marL="0" lvl="0" indent="0" algn="ctr">
              <a:lnSpc>
                <a:spcPts val="7308"/>
              </a:lnSpc>
              <a:spcBef>
                <a:spcPct val="0"/>
              </a:spcBef>
            </a:pPr>
            <a:r>
              <a:rPr lang="en-US" sz="6600" dirty="0">
                <a:latin typeface="Frankfurter Highlight" panose="020B0604020202020204" charset="0"/>
              </a:rPr>
              <a:t>Kindness is choosing honesty with empathy</a:t>
            </a:r>
            <a:endParaRPr lang="en-US" sz="6600" dirty="0">
              <a:solidFill>
                <a:srgbClr val="000000"/>
              </a:solidFill>
              <a:latin typeface="Frankfurter Highlight" panose="020B0604020202020204" charset="0"/>
              <a:ea typeface="Balmy"/>
              <a:cs typeface="Balmy"/>
              <a:sym typeface="Balmy"/>
            </a:endParaRPr>
          </a:p>
        </p:txBody>
      </p:sp>
      <p:sp>
        <p:nvSpPr>
          <p:cNvPr id="17" name="Rectangle 16">
            <a:extLst>
              <a:ext uri="{FF2B5EF4-FFF2-40B4-BE49-F238E27FC236}">
                <a16:creationId xmlns:a16="http://schemas.microsoft.com/office/drawing/2014/main" id="{98BF6A95-5519-1A7F-E689-1D4BF2CF4EB5}"/>
              </a:ext>
            </a:extLst>
          </p:cNvPr>
          <p:cNvSpPr>
            <a:spLocks noGrp="1" noRot="1" noMove="1" noResize="1" noEditPoints="1" noAdjustHandles="1" noChangeArrowheads="1" noChangeShapeType="1"/>
          </p:cNvSpPr>
          <p:nvPr/>
        </p:nvSpPr>
        <p:spPr>
          <a:xfrm>
            <a:off x="12233787" y="2349287"/>
            <a:ext cx="1618081" cy="143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6C12650-A364-722E-695A-6719D58CF093}"/>
              </a:ext>
            </a:extLst>
          </p:cNvPr>
          <p:cNvSpPr txBox="1">
            <a:spLocks noGrp="1" noRot="1" noMove="1" noResize="1" noEditPoints="1" noAdjustHandles="1" noChangeArrowheads="1" noChangeShapeType="1"/>
          </p:cNvSpPr>
          <p:nvPr/>
        </p:nvSpPr>
        <p:spPr>
          <a:xfrm>
            <a:off x="2129380" y="2552700"/>
            <a:ext cx="13133462" cy="1323439"/>
          </a:xfrm>
          <a:prstGeom prst="rect">
            <a:avLst/>
          </a:prstGeom>
          <a:noFill/>
        </p:spPr>
        <p:txBody>
          <a:bodyPr wrap="square">
            <a:spAutoFit/>
          </a:bodyPr>
          <a:lstStyle/>
          <a:p>
            <a:pPr algn="ctr"/>
            <a:r>
              <a:rPr lang="en-US" sz="4000" dirty="0">
                <a:latin typeface="Arimo" panose="020B0604020202020204" charset="0"/>
                <a:ea typeface="Arimo" panose="020B0604020202020204" charset="0"/>
                <a:cs typeface="Arimo" panose="020B0604020202020204" charset="0"/>
              </a:rPr>
              <a:t>Facts create clarity, and kindness makes the conversation safe.</a:t>
            </a:r>
          </a:p>
        </p:txBody>
      </p:sp>
      <p:sp>
        <p:nvSpPr>
          <p:cNvPr id="5" name="Freeform 20">
            <a:extLst>
              <a:ext uri="{FF2B5EF4-FFF2-40B4-BE49-F238E27FC236}">
                <a16:creationId xmlns:a16="http://schemas.microsoft.com/office/drawing/2014/main" id="{42F461BB-EF95-57F4-FA25-4659CF7588D9}"/>
              </a:ext>
            </a:extLst>
          </p:cNvPr>
          <p:cNvSpPr/>
          <p:nvPr/>
        </p:nvSpPr>
        <p:spPr>
          <a:xfrm rot="917832">
            <a:off x="16345470" y="3326216"/>
            <a:ext cx="1137202" cy="1097917"/>
          </a:xfrm>
          <a:custGeom>
            <a:avLst/>
            <a:gdLst/>
            <a:ahLst/>
            <a:cxnLst/>
            <a:rect l="l" t="t" r="r" b="b"/>
            <a:pathLst>
              <a:path w="1137202" h="1097917">
                <a:moveTo>
                  <a:pt x="0" y="0"/>
                </a:moveTo>
                <a:lnTo>
                  <a:pt x="1137203" y="0"/>
                </a:lnTo>
                <a:lnTo>
                  <a:pt x="1137203" y="1097917"/>
                </a:lnTo>
                <a:lnTo>
                  <a:pt x="0" y="10979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Tree>
    <p:extLst>
      <p:ext uri="{BB962C8B-B14F-4D97-AF65-F5344CB8AC3E}">
        <p14:creationId xmlns:p14="http://schemas.microsoft.com/office/powerpoint/2010/main" val="246098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EA482F-7FE1-36A3-DA0E-CB6FED72EB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ED0C4A-4E82-C280-1CF3-D39E628E3F86}"/>
              </a:ext>
            </a:extLst>
          </p:cNvPr>
          <p:cNvSpPr>
            <a:spLocks noGrp="1" noRot="1" noMove="1" noResize="1" noEditPoints="1" noAdjustHandles="1" noChangeArrowheads="1" noChangeShapeType="1"/>
          </p:cNvSpPr>
          <p:nvPr/>
        </p:nvSpPr>
        <p:spPr>
          <a:xfrm>
            <a:off x="0" y="-71284"/>
            <a:ext cx="18288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A8366588-E118-3D88-3F1D-DB091342450E}"/>
              </a:ext>
            </a:extLst>
          </p:cNvPr>
          <p:cNvSpPr>
            <a:spLocks noGrp="1" noRot="1" noMove="1" noResize="1" noEditPoints="1" noAdjustHandles="1" noChangeArrowheads="1" noChangeShapeType="1"/>
          </p:cNvSpPr>
          <p:nvPr/>
        </p:nvSpPr>
        <p:spPr>
          <a:xfrm>
            <a:off x="77857" y="116142"/>
            <a:ext cx="18059400" cy="9525000"/>
          </a:xfrm>
          <a:custGeom>
            <a:avLst/>
            <a:gdLst/>
            <a:ahLst/>
            <a:cxnLst/>
            <a:rect l="l" t="t" r="r" b="b"/>
            <a:pathLst>
              <a:path w="15630349" h="8696158">
                <a:moveTo>
                  <a:pt x="0" y="0"/>
                </a:moveTo>
                <a:lnTo>
                  <a:pt x="15630348" y="0"/>
                </a:lnTo>
                <a:lnTo>
                  <a:pt x="15630348" y="8696158"/>
                </a:lnTo>
                <a:lnTo>
                  <a:pt x="0" y="869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DA74584C-749E-141E-073D-0BD2B870D522}"/>
              </a:ext>
            </a:extLst>
          </p:cNvPr>
          <p:cNvSpPr/>
          <p:nvPr/>
        </p:nvSpPr>
        <p:spPr>
          <a:xfrm>
            <a:off x="12396880" y="2348922"/>
            <a:ext cx="1323153" cy="1369369"/>
          </a:xfrm>
          <a:custGeom>
            <a:avLst/>
            <a:gdLst/>
            <a:ahLst/>
            <a:cxnLst/>
            <a:rect l="l" t="t" r="r" b="b"/>
            <a:pathLst>
              <a:path w="1323153" h="1369369">
                <a:moveTo>
                  <a:pt x="0" y="0"/>
                </a:moveTo>
                <a:lnTo>
                  <a:pt x="1323153" y="0"/>
                </a:lnTo>
                <a:lnTo>
                  <a:pt x="1323153" y="1369369"/>
                </a:lnTo>
                <a:lnTo>
                  <a:pt x="0" y="1369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15">
            <a:extLst>
              <a:ext uri="{FF2B5EF4-FFF2-40B4-BE49-F238E27FC236}">
                <a16:creationId xmlns:a16="http://schemas.microsoft.com/office/drawing/2014/main" id="{B2B060E6-B1E5-D1E6-E116-34A2C70ECAB9}"/>
              </a:ext>
            </a:extLst>
          </p:cNvPr>
          <p:cNvSpPr>
            <a:spLocks noGrp="1" noRot="1" noMove="1" noResize="1" noEditPoints="1" noAdjustHandles="1" noChangeArrowheads="1" noChangeShapeType="1"/>
          </p:cNvSpPr>
          <p:nvPr/>
        </p:nvSpPr>
        <p:spPr>
          <a:xfrm>
            <a:off x="886009" y="4152901"/>
            <a:ext cx="5153863" cy="4267200"/>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Kindness starts with self-control. Keep your tone, body language, and voice steady to lower tension.</a:t>
            </a:r>
          </a:p>
        </p:txBody>
      </p:sp>
      <p:sp>
        <p:nvSpPr>
          <p:cNvPr id="25" name="Freeform 19">
            <a:extLst>
              <a:ext uri="{FF2B5EF4-FFF2-40B4-BE49-F238E27FC236}">
                <a16:creationId xmlns:a16="http://schemas.microsoft.com/office/drawing/2014/main" id="{8E17D7EE-B505-03D7-5D5A-B8A7DC17A64F}"/>
              </a:ext>
            </a:extLst>
          </p:cNvPr>
          <p:cNvSpPr>
            <a:spLocks noGrp="1" noRot="1" noMove="1" noResize="1" noEditPoints="1" noAdjustHandles="1" noChangeArrowheads="1" noChangeShapeType="1"/>
          </p:cNvSpPr>
          <p:nvPr/>
        </p:nvSpPr>
        <p:spPr>
          <a:xfrm>
            <a:off x="6428536" y="4152900"/>
            <a:ext cx="5153864" cy="4283004"/>
          </a:xfrm>
          <a:custGeom>
            <a:avLst/>
            <a:gdLst/>
            <a:ahLst/>
            <a:cxnLst/>
            <a:rect l="l" t="t" r="r" b="b"/>
            <a:pathLst>
              <a:path w="2217217" h="2217217">
                <a:moveTo>
                  <a:pt x="0" y="0"/>
                </a:moveTo>
                <a:lnTo>
                  <a:pt x="2217218" y="0"/>
                </a:lnTo>
                <a:lnTo>
                  <a:pt x="2217218" y="2217218"/>
                </a:lnTo>
                <a:lnTo>
                  <a:pt x="0" y="2217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Recognize emotions without judgment. Listening with empathy shows you care, even when you don’t agree.</a:t>
            </a:r>
          </a:p>
        </p:txBody>
      </p:sp>
      <p:sp>
        <p:nvSpPr>
          <p:cNvPr id="26" name="Freeform 15">
            <a:extLst>
              <a:ext uri="{FF2B5EF4-FFF2-40B4-BE49-F238E27FC236}">
                <a16:creationId xmlns:a16="http://schemas.microsoft.com/office/drawing/2014/main" id="{D298F6F9-572B-69F8-E19C-F35A52F18348}"/>
              </a:ext>
            </a:extLst>
          </p:cNvPr>
          <p:cNvSpPr>
            <a:spLocks noGrp="1" noRot="1" noMove="1" noResize="1" noEditPoints="1" noAdjustHandles="1" noChangeArrowheads="1" noChangeShapeType="1"/>
          </p:cNvSpPr>
          <p:nvPr/>
        </p:nvSpPr>
        <p:spPr>
          <a:xfrm>
            <a:off x="12123462" y="4065685"/>
            <a:ext cx="4869138" cy="4283003"/>
          </a:xfrm>
          <a:custGeom>
            <a:avLst/>
            <a:gdLst/>
            <a:ahLst/>
            <a:cxnLst/>
            <a:rect l="l" t="t" r="r" b="b"/>
            <a:pathLst>
              <a:path w="2265424" h="2265424">
                <a:moveTo>
                  <a:pt x="0" y="0"/>
                </a:moveTo>
                <a:lnTo>
                  <a:pt x="2265424" y="0"/>
                </a:lnTo>
                <a:lnTo>
                  <a:pt x="2265424" y="2265424"/>
                </a:lnTo>
                <a:lnTo>
                  <a:pt x="0" y="2265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Poppins Medium" panose="00000600000000000000" pitchFamily="2" charset="0"/>
                <a:cs typeface="Poppins Medium" panose="00000600000000000000" pitchFamily="2" charset="0"/>
              </a:rPr>
              <a:t>Kindness is also about being helpful. Shift the focus to solutions not blame so everyone can move forward.</a:t>
            </a:r>
          </a:p>
        </p:txBody>
      </p:sp>
      <p:pic>
        <p:nvPicPr>
          <p:cNvPr id="7" name="Picture 6">
            <a:extLst>
              <a:ext uri="{FF2B5EF4-FFF2-40B4-BE49-F238E27FC236}">
                <a16:creationId xmlns:a16="http://schemas.microsoft.com/office/drawing/2014/main" id="{ACF15131-948E-3432-B33E-F6AA4373863E}"/>
              </a:ext>
            </a:extLst>
          </p:cNvPr>
          <p:cNvPicPr>
            <a:picLocks noChangeAspect="1"/>
          </p:cNvPicPr>
          <p:nvPr/>
        </p:nvPicPr>
        <p:blipFill>
          <a:blip r:embed="rId12"/>
          <a:srcRect t="4132"/>
          <a:stretch/>
        </p:blipFill>
        <p:spPr>
          <a:xfrm>
            <a:off x="1962206" y="171142"/>
            <a:ext cx="13914210" cy="2129422"/>
          </a:xfrm>
          <a:prstGeom prst="rect">
            <a:avLst/>
          </a:prstGeom>
        </p:spPr>
      </p:pic>
      <p:sp>
        <p:nvSpPr>
          <p:cNvPr id="17" name="Rectangle 16">
            <a:extLst>
              <a:ext uri="{FF2B5EF4-FFF2-40B4-BE49-F238E27FC236}">
                <a16:creationId xmlns:a16="http://schemas.microsoft.com/office/drawing/2014/main" id="{8255B470-362D-1F21-2BDC-85B790D8D8AB}"/>
              </a:ext>
            </a:extLst>
          </p:cNvPr>
          <p:cNvSpPr/>
          <p:nvPr/>
        </p:nvSpPr>
        <p:spPr>
          <a:xfrm>
            <a:off x="12268200" y="2372969"/>
            <a:ext cx="1618081" cy="143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02C95EC-EF06-70E0-E454-3EEA925FC9F7}"/>
              </a:ext>
            </a:extLst>
          </p:cNvPr>
          <p:cNvSpPr txBox="1">
            <a:spLocks noGrp="1" noRot="1" noMove="1" noResize="1" noEditPoints="1" noAdjustHandles="1" noChangeArrowheads="1" noChangeShapeType="1"/>
          </p:cNvSpPr>
          <p:nvPr/>
        </p:nvSpPr>
        <p:spPr>
          <a:xfrm>
            <a:off x="649362" y="2705100"/>
            <a:ext cx="16687800" cy="707886"/>
          </a:xfrm>
          <a:prstGeom prst="rect">
            <a:avLst/>
          </a:prstGeom>
          <a:noFill/>
        </p:spPr>
        <p:txBody>
          <a:bodyPr wrap="square">
            <a:spAutoFit/>
          </a:bodyPr>
          <a:lstStyle/>
          <a:p>
            <a:pPr algn="ctr"/>
            <a:r>
              <a:rPr lang="en-US" sz="4000" dirty="0">
                <a:latin typeface="Arimo" panose="020B0604020202020204" charset="0"/>
                <a:ea typeface="Arimo" panose="020B0604020202020204" charset="0"/>
                <a:cs typeface="Arimo" panose="020B0604020202020204" charset="0"/>
              </a:rPr>
              <a:t>Kindness isn’t just being nice, it’s how we respond when things get tense.</a:t>
            </a:r>
          </a:p>
        </p:txBody>
      </p:sp>
      <p:sp>
        <p:nvSpPr>
          <p:cNvPr id="6" name="TextBox 5">
            <a:extLst>
              <a:ext uri="{FF2B5EF4-FFF2-40B4-BE49-F238E27FC236}">
                <a16:creationId xmlns:a16="http://schemas.microsoft.com/office/drawing/2014/main" id="{A7B3706C-5F6F-1D01-AAFF-9F265DFC2993}"/>
              </a:ext>
            </a:extLst>
          </p:cNvPr>
          <p:cNvSpPr txBox="1">
            <a:spLocks noGrp="1" noRot="1" noMove="1" noResize="1" noEditPoints="1" noAdjustHandles="1" noChangeArrowheads="1" noChangeShapeType="1"/>
          </p:cNvSpPr>
          <p:nvPr/>
        </p:nvSpPr>
        <p:spPr>
          <a:xfrm>
            <a:off x="2024912" y="431732"/>
            <a:ext cx="13936700" cy="1938992"/>
          </a:xfrm>
          <a:prstGeom prst="rect">
            <a:avLst/>
          </a:prstGeom>
          <a:noFill/>
        </p:spPr>
        <p:txBody>
          <a:bodyPr wrap="square">
            <a:spAutoFit/>
          </a:bodyPr>
          <a:lstStyle/>
          <a:p>
            <a:pPr algn="ctr"/>
            <a:r>
              <a:rPr lang="en-US" sz="6000" dirty="0">
                <a:latin typeface="Frankfurter Highlight" panose="020B0604020202020204" charset="0"/>
              </a:rPr>
              <a:t>De-escalation is what kindness looks like under pressure</a:t>
            </a:r>
          </a:p>
        </p:txBody>
      </p:sp>
      <p:sp>
        <p:nvSpPr>
          <p:cNvPr id="9" name="Freeform 22">
            <a:extLst>
              <a:ext uri="{FF2B5EF4-FFF2-40B4-BE49-F238E27FC236}">
                <a16:creationId xmlns:a16="http://schemas.microsoft.com/office/drawing/2014/main" id="{926D94A2-9E30-9C9D-C5C3-D469F59A6060}"/>
              </a:ext>
            </a:extLst>
          </p:cNvPr>
          <p:cNvSpPr/>
          <p:nvPr/>
        </p:nvSpPr>
        <p:spPr>
          <a:xfrm rot="20755517">
            <a:off x="649362" y="3718291"/>
            <a:ext cx="1147016" cy="1048795"/>
          </a:xfrm>
          <a:custGeom>
            <a:avLst/>
            <a:gdLst/>
            <a:ahLst/>
            <a:cxnLst/>
            <a:rect l="l" t="t" r="r" b="b"/>
            <a:pathLst>
              <a:path w="2518616" h="2431609">
                <a:moveTo>
                  <a:pt x="0" y="0"/>
                </a:moveTo>
                <a:lnTo>
                  <a:pt x="2518615" y="0"/>
                </a:lnTo>
                <a:lnTo>
                  <a:pt x="2518615" y="2431609"/>
                </a:lnTo>
                <a:lnTo>
                  <a:pt x="0" y="24316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3412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76200" y="78659"/>
            <a:ext cx="17678400" cy="9829799"/>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571807">
            <a:off x="2018537" y="1982933"/>
            <a:ext cx="6542350" cy="6751018"/>
          </a:xfrm>
          <a:custGeom>
            <a:avLst/>
            <a:gdLst/>
            <a:ahLst/>
            <a:cxnLst/>
            <a:rect l="l" t="t" r="r" b="b"/>
            <a:pathLst>
              <a:path w="6542350" h="6751018">
                <a:moveTo>
                  <a:pt x="0" y="0"/>
                </a:moveTo>
                <a:lnTo>
                  <a:pt x="6542351" y="0"/>
                </a:lnTo>
                <a:lnTo>
                  <a:pt x="6542351" y="6751018"/>
                </a:lnTo>
                <a:lnTo>
                  <a:pt x="0" y="6751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5181600" y="342900"/>
            <a:ext cx="7456304" cy="1087756"/>
          </a:xfrm>
          <a:prstGeom prst="rect">
            <a:avLst/>
          </a:prstGeom>
        </p:spPr>
        <p:txBody>
          <a:bodyPr lIns="0" tIns="0" rIns="0" bIns="0" rtlCol="0" anchor="t">
            <a:spAutoFit/>
          </a:bodyPr>
          <a:lstStyle/>
          <a:p>
            <a:pPr marL="0" lvl="0" indent="0" algn="just">
              <a:lnSpc>
                <a:spcPts val="8819"/>
              </a:lnSpc>
              <a:spcBef>
                <a:spcPct val="0"/>
              </a:spcBef>
            </a:pPr>
            <a:r>
              <a:rPr lang="en-US" sz="6299" spc="37" dirty="0">
                <a:solidFill>
                  <a:srgbClr val="000000"/>
                </a:solidFill>
                <a:latin typeface="Frankfurter Highlight" panose="020B0604020202020204" charset="0"/>
                <a:ea typeface="Balmy"/>
                <a:cs typeface="Balmy"/>
                <a:sym typeface="Balmy"/>
              </a:rPr>
              <a:t>SELF ASSESSMENT </a:t>
            </a:r>
          </a:p>
        </p:txBody>
      </p:sp>
      <p:sp>
        <p:nvSpPr>
          <p:cNvPr id="8" name="TextBox 8"/>
          <p:cNvSpPr txBox="1"/>
          <p:nvPr/>
        </p:nvSpPr>
        <p:spPr>
          <a:xfrm>
            <a:off x="8801592" y="4435032"/>
            <a:ext cx="7446051" cy="2821478"/>
          </a:xfrm>
          <a:prstGeom prst="rect">
            <a:avLst/>
          </a:prstGeom>
        </p:spPr>
        <p:txBody>
          <a:bodyPr lIns="0" tIns="0" rIns="0" bIns="0" rtlCol="0" anchor="t">
            <a:spAutoFit/>
          </a:bodyPr>
          <a:lstStyle/>
          <a:p>
            <a:pPr algn="ctr">
              <a:lnSpc>
                <a:spcPts val="5599"/>
              </a:lnSpc>
              <a:spcBef>
                <a:spcPct val="0"/>
              </a:spcBef>
            </a:pPr>
            <a:r>
              <a:rPr lang="en-US" sz="4400" dirty="0">
                <a:solidFill>
                  <a:srgbClr val="000000"/>
                </a:solidFill>
                <a:latin typeface="Arimo"/>
                <a:ea typeface="Arimo"/>
                <a:cs typeface="Arimo"/>
                <a:sym typeface="Arimo"/>
              </a:rPr>
              <a:t>During this assessment take a moment to reflect and honestly answer </a:t>
            </a:r>
          </a:p>
          <a:p>
            <a:pPr algn="ctr">
              <a:lnSpc>
                <a:spcPts val="5599"/>
              </a:lnSpc>
              <a:spcBef>
                <a:spcPct val="0"/>
              </a:spcBef>
            </a:pPr>
            <a:r>
              <a:rPr lang="en-US" sz="4400" dirty="0">
                <a:solidFill>
                  <a:srgbClr val="000000"/>
                </a:solidFill>
                <a:latin typeface="Arimo"/>
                <a:ea typeface="Arimo"/>
                <a:cs typeface="Arimo"/>
                <a:sym typeface="Arimo"/>
              </a:rPr>
              <a:t>these questions.</a:t>
            </a:r>
          </a:p>
        </p:txBody>
      </p:sp>
      <p:sp>
        <p:nvSpPr>
          <p:cNvPr id="9" name="Freeform 9"/>
          <p:cNvSpPr/>
          <p:nvPr/>
        </p:nvSpPr>
        <p:spPr>
          <a:xfrm rot="452899">
            <a:off x="7394457" y="6391209"/>
            <a:ext cx="1035249" cy="2435880"/>
          </a:xfrm>
          <a:custGeom>
            <a:avLst/>
            <a:gdLst/>
            <a:ahLst/>
            <a:cxnLst/>
            <a:rect l="l" t="t" r="r" b="b"/>
            <a:pathLst>
              <a:path w="1035249" h="2435880">
                <a:moveTo>
                  <a:pt x="0" y="0"/>
                </a:moveTo>
                <a:lnTo>
                  <a:pt x="1035249" y="0"/>
                </a:lnTo>
                <a:lnTo>
                  <a:pt x="1035249" y="2435880"/>
                </a:lnTo>
                <a:lnTo>
                  <a:pt x="0" y="24358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F15B1453-53C1-95E1-293A-C2501EFF925C}"/>
              </a:ext>
            </a:extLst>
          </p:cNvPr>
          <p:cNvPicPr>
            <a:picLocks noChangeAspect="1"/>
          </p:cNvPicPr>
          <p:nvPr/>
        </p:nvPicPr>
        <p:blipFill>
          <a:blip r:embed="rId10"/>
          <a:stretch>
            <a:fillRect/>
          </a:stretch>
        </p:blipFill>
        <p:spPr>
          <a:xfrm rot="1403824">
            <a:off x="3176882" y="3183980"/>
            <a:ext cx="3337817" cy="4438953"/>
          </a:xfrm>
          <a:prstGeom prst="rect">
            <a:avLst/>
          </a:prstGeom>
        </p:spPr>
      </p:pic>
      <p:sp>
        <p:nvSpPr>
          <p:cNvPr id="5" name="Freeform 5"/>
          <p:cNvSpPr/>
          <p:nvPr/>
        </p:nvSpPr>
        <p:spPr>
          <a:xfrm rot="1494476">
            <a:off x="5199868" y="2227079"/>
            <a:ext cx="1682899" cy="1321841"/>
          </a:xfrm>
          <a:custGeom>
            <a:avLst/>
            <a:gdLst/>
            <a:ahLst/>
            <a:cxnLst/>
            <a:rect l="l" t="t" r="r" b="b"/>
            <a:pathLst>
              <a:path w="1682899" h="1321841">
                <a:moveTo>
                  <a:pt x="0" y="0"/>
                </a:moveTo>
                <a:lnTo>
                  <a:pt x="1682900" y="0"/>
                </a:lnTo>
                <a:lnTo>
                  <a:pt x="1682900" y="1321841"/>
                </a:lnTo>
                <a:lnTo>
                  <a:pt x="0" y="13218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59E998-3330-79D4-B7AF-6E123C5176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6FC438-E6BC-4CBF-C5BE-EBF5197393BD}"/>
              </a:ext>
            </a:extLst>
          </p:cNvPr>
          <p:cNvSpPr>
            <a:spLocks noGrp="1" noRot="1" noMove="1" noResize="1" noEditPoints="1" noAdjustHandles="1" noChangeArrowheads="1" noChangeShapeType="1"/>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dirty="0"/>
          </a:p>
        </p:txBody>
      </p:sp>
      <p:sp>
        <p:nvSpPr>
          <p:cNvPr id="4" name="Freeform 4">
            <a:extLst>
              <a:ext uri="{FF2B5EF4-FFF2-40B4-BE49-F238E27FC236}">
                <a16:creationId xmlns:a16="http://schemas.microsoft.com/office/drawing/2014/main" id="{D06204D4-ABB9-2878-F76C-7EEB09D88ECE}"/>
              </a:ext>
            </a:extLst>
          </p:cNvPr>
          <p:cNvSpPr/>
          <p:nvPr/>
        </p:nvSpPr>
        <p:spPr>
          <a:xfrm rot="1791238">
            <a:off x="4364087" y="1985234"/>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19E7D761-D1EA-F864-0D3C-C4731984ED8B}"/>
              </a:ext>
            </a:extLst>
          </p:cNvPr>
          <p:cNvSpPr/>
          <p:nvPr/>
        </p:nvSpPr>
        <p:spPr>
          <a:xfrm>
            <a:off x="14770341" y="6288775"/>
            <a:ext cx="1371368" cy="1523743"/>
          </a:xfrm>
          <a:custGeom>
            <a:avLst/>
            <a:gdLst/>
            <a:ahLst/>
            <a:cxnLst/>
            <a:rect l="l" t="t" r="r" b="b"/>
            <a:pathLst>
              <a:path w="1371368" h="1523743">
                <a:moveTo>
                  <a:pt x="0" y="0"/>
                </a:moveTo>
                <a:lnTo>
                  <a:pt x="1371369" y="0"/>
                </a:lnTo>
                <a:lnTo>
                  <a:pt x="1371369" y="1523742"/>
                </a:lnTo>
                <a:lnTo>
                  <a:pt x="0" y="1523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3">
            <a:extLst>
              <a:ext uri="{FF2B5EF4-FFF2-40B4-BE49-F238E27FC236}">
                <a16:creationId xmlns:a16="http://schemas.microsoft.com/office/drawing/2014/main" id="{D91FAA5E-509D-13D2-2D2B-4FE2E958B5BB}"/>
              </a:ext>
            </a:extLst>
          </p:cNvPr>
          <p:cNvSpPr>
            <a:spLocks noGrp="1" noRot="1" noMove="1" noResize="1" noEditPoints="1" noAdjustHandles="1" noChangeArrowheads="1" noChangeShapeType="1"/>
          </p:cNvSpPr>
          <p:nvPr/>
        </p:nvSpPr>
        <p:spPr>
          <a:xfrm>
            <a:off x="86994" y="-80646"/>
            <a:ext cx="17743806" cy="9948546"/>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5" name="2 minute classroom timer with upbeat music">
            <a:hlinkClick r:id="" action="ppaction://media"/>
            <a:extLst>
              <a:ext uri="{FF2B5EF4-FFF2-40B4-BE49-F238E27FC236}">
                <a16:creationId xmlns:a16="http://schemas.microsoft.com/office/drawing/2014/main" id="{844A7635-962B-D110-1751-DD8B4EAB5142}"/>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11"/>
          <a:stretch>
            <a:fillRect/>
          </a:stretch>
        </p:blipFill>
        <p:spPr>
          <a:xfrm>
            <a:off x="3810000" y="2171700"/>
            <a:ext cx="10134600" cy="5210808"/>
          </a:xfrm>
          <a:prstGeom prst="rect">
            <a:avLst/>
          </a:prstGeom>
        </p:spPr>
      </p:pic>
    </p:spTree>
    <p:extLst>
      <p:ext uri="{BB962C8B-B14F-4D97-AF65-F5344CB8AC3E}">
        <p14:creationId xmlns:p14="http://schemas.microsoft.com/office/powerpoint/2010/main" val="173984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2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152400" y="38100"/>
            <a:ext cx="17830800" cy="10134600"/>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4">
              <a:extLst>
                <a:ext uri="{96DAC541-7B7A-43D3-8B79-37D633B846F1}">
                  <asvg:svgBlip xmlns:asvg="http://schemas.microsoft.com/office/drawing/2016/SVG/main" r:embed="rId5"/>
                </a:ext>
              </a:extLst>
            </a:blip>
            <a:stretch>
              <a:fillRect/>
            </a:stretch>
          </a:blipFill>
          <a:ln w="38100" cap="sq">
            <a:noFill/>
            <a:prstDash val="solid"/>
            <a:miter/>
          </a:ln>
        </p:spPr>
        <p:txBody>
          <a:bodyPr/>
          <a:lstStyle/>
          <a:p>
            <a:endParaRPr lang="en-US"/>
          </a:p>
        </p:txBody>
      </p:sp>
      <p:sp>
        <p:nvSpPr>
          <p:cNvPr id="4" name="Freeform 4"/>
          <p:cNvSpPr/>
          <p:nvPr/>
        </p:nvSpPr>
        <p:spPr>
          <a:xfrm>
            <a:off x="2534125" y="2396953"/>
            <a:ext cx="4759772" cy="6356958"/>
          </a:xfrm>
          <a:custGeom>
            <a:avLst/>
            <a:gdLst/>
            <a:ahLst/>
            <a:cxnLst/>
            <a:rect l="l" t="t" r="r" b="b"/>
            <a:pathLst>
              <a:path w="4759772" h="6356958">
                <a:moveTo>
                  <a:pt x="0" y="0"/>
                </a:moveTo>
                <a:lnTo>
                  <a:pt x="4759772" y="0"/>
                </a:lnTo>
                <a:lnTo>
                  <a:pt x="4759772" y="6356958"/>
                </a:lnTo>
                <a:lnTo>
                  <a:pt x="0" y="6356958"/>
                </a:lnTo>
                <a:lnTo>
                  <a:pt x="0" y="0"/>
                </a:lnTo>
                <a:close/>
              </a:path>
            </a:pathLst>
          </a:custGeom>
          <a:blipFill>
            <a:blip r:embed="rId6"/>
            <a:stretch>
              <a:fillRect/>
            </a:stretch>
          </a:blipFill>
          <a:ln w="38100" cap="sq">
            <a:solidFill>
              <a:srgbClr val="F2A4E7"/>
            </a:solidFill>
            <a:prstDash val="solid"/>
            <a:miter/>
          </a:ln>
        </p:spPr>
        <p:txBody>
          <a:bodyPr/>
          <a:lstStyle/>
          <a:p>
            <a:endParaRPr lang="en-US"/>
          </a:p>
        </p:txBody>
      </p:sp>
      <p:sp>
        <p:nvSpPr>
          <p:cNvPr id="5" name="TextBox 5"/>
          <p:cNvSpPr txBox="1"/>
          <p:nvPr/>
        </p:nvSpPr>
        <p:spPr>
          <a:xfrm>
            <a:off x="8582984" y="3598222"/>
            <a:ext cx="7796015" cy="3710375"/>
          </a:xfrm>
          <a:prstGeom prst="rect">
            <a:avLst/>
          </a:prstGeom>
        </p:spPr>
        <p:txBody>
          <a:bodyPr lIns="0" tIns="0" rIns="0" bIns="0" rtlCol="0" anchor="t">
            <a:spAutoFit/>
          </a:bodyPr>
          <a:lstStyle/>
          <a:p>
            <a:pPr algn="l">
              <a:lnSpc>
                <a:spcPts val="5460"/>
              </a:lnSpc>
            </a:pPr>
            <a:r>
              <a:rPr lang="en-US" sz="4000" dirty="0"/>
              <a:t>Share the 'NICE NUGGETS' poster with your staff and read it aloud to motivate and engage the team.</a:t>
            </a:r>
          </a:p>
          <a:p>
            <a:pPr algn="l"/>
            <a:endParaRPr lang="en-US" sz="1600" spc="23" dirty="0">
              <a:solidFill>
                <a:srgbClr val="000000"/>
              </a:solidFill>
              <a:latin typeface="Arimo"/>
              <a:ea typeface="Arimo"/>
              <a:cs typeface="Arimo"/>
              <a:sym typeface="Arimo"/>
            </a:endParaRPr>
          </a:p>
          <a:p>
            <a:pPr algn="l">
              <a:lnSpc>
                <a:spcPts val="5460"/>
              </a:lnSpc>
            </a:pPr>
            <a:r>
              <a:rPr lang="en-US" sz="3900" spc="23" dirty="0">
                <a:solidFill>
                  <a:srgbClr val="000000"/>
                </a:solidFill>
                <a:latin typeface="Arimo"/>
                <a:ea typeface="Arimo"/>
                <a:cs typeface="Arimo"/>
                <a:sym typeface="Arimo"/>
              </a:rPr>
              <a:t>Post it in a visible area for your staff to review as they please.</a:t>
            </a:r>
          </a:p>
        </p:txBody>
      </p:sp>
      <p:sp>
        <p:nvSpPr>
          <p:cNvPr id="6" name="TextBox 6"/>
          <p:cNvSpPr txBox="1"/>
          <p:nvPr/>
        </p:nvSpPr>
        <p:spPr>
          <a:xfrm>
            <a:off x="4876801" y="266700"/>
            <a:ext cx="8382000" cy="1059970"/>
          </a:xfrm>
          <a:prstGeom prst="rect">
            <a:avLst/>
          </a:prstGeom>
        </p:spPr>
        <p:txBody>
          <a:bodyPr wrap="square" lIns="0" tIns="0" rIns="0" bIns="0" rtlCol="0" anchor="t">
            <a:spAutoFit/>
          </a:bodyPr>
          <a:lstStyle/>
          <a:p>
            <a:pPr algn="ctr">
              <a:lnSpc>
                <a:spcPts val="8820"/>
              </a:lnSpc>
            </a:pPr>
            <a:r>
              <a:rPr lang="en-US" sz="6300" dirty="0">
                <a:solidFill>
                  <a:srgbClr val="000000"/>
                </a:solidFill>
                <a:latin typeface="Frankfurter Highlight" panose="020B0604020202020204" charset="0"/>
                <a:ea typeface="Balmy"/>
                <a:cs typeface="Balmy"/>
                <a:sym typeface="Balmy"/>
              </a:rPr>
              <a:t>Nuggets</a:t>
            </a:r>
          </a:p>
        </p:txBody>
      </p:sp>
      <p:sp>
        <p:nvSpPr>
          <p:cNvPr id="7" name="Freeform 7"/>
          <p:cNvSpPr/>
          <p:nvPr/>
        </p:nvSpPr>
        <p:spPr>
          <a:xfrm>
            <a:off x="7585386" y="3693472"/>
            <a:ext cx="706110" cy="753184"/>
          </a:xfrm>
          <a:custGeom>
            <a:avLst/>
            <a:gdLst/>
            <a:ahLst/>
            <a:cxnLst/>
            <a:rect l="l" t="t" r="r" b="b"/>
            <a:pathLst>
              <a:path w="706110" h="753184">
                <a:moveTo>
                  <a:pt x="0" y="0"/>
                </a:moveTo>
                <a:lnTo>
                  <a:pt x="706110" y="0"/>
                </a:lnTo>
                <a:lnTo>
                  <a:pt x="706110" y="753184"/>
                </a:lnTo>
                <a:lnTo>
                  <a:pt x="0" y="753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7585386" y="5931078"/>
            <a:ext cx="706110" cy="753184"/>
          </a:xfrm>
          <a:custGeom>
            <a:avLst/>
            <a:gdLst/>
            <a:ahLst/>
            <a:cxnLst/>
            <a:rect l="l" t="t" r="r" b="b"/>
            <a:pathLst>
              <a:path w="706110" h="753184">
                <a:moveTo>
                  <a:pt x="0" y="0"/>
                </a:moveTo>
                <a:lnTo>
                  <a:pt x="706110" y="0"/>
                </a:lnTo>
                <a:lnTo>
                  <a:pt x="706110" y="753184"/>
                </a:lnTo>
                <a:lnTo>
                  <a:pt x="0" y="7531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76200" y="266700"/>
            <a:ext cx="17678400" cy="9649049"/>
          </a:xfrm>
          <a:custGeom>
            <a:avLst/>
            <a:gdLst/>
            <a:ahLst/>
            <a:cxnLst/>
            <a:rect l="l" t="t" r="r" b="b"/>
            <a:pathLst>
              <a:path w="16384336" h="9115649">
                <a:moveTo>
                  <a:pt x="0" y="0"/>
                </a:moveTo>
                <a:lnTo>
                  <a:pt x="16384336" y="0"/>
                </a:lnTo>
                <a:lnTo>
                  <a:pt x="16384336" y="9115649"/>
                </a:lnTo>
                <a:lnTo>
                  <a:pt x="0" y="9115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562600" y="524508"/>
            <a:ext cx="6561660" cy="905504"/>
          </a:xfrm>
          <a:prstGeom prst="rect">
            <a:avLst/>
          </a:prstGeom>
        </p:spPr>
        <p:txBody>
          <a:bodyPr lIns="0" tIns="0" rIns="0" bIns="0" rtlCol="0" anchor="t">
            <a:spAutoFit/>
          </a:bodyPr>
          <a:lstStyle/>
          <a:p>
            <a:pPr algn="ctr">
              <a:lnSpc>
                <a:spcPts val="7280"/>
              </a:lnSpc>
              <a:spcBef>
                <a:spcPct val="0"/>
              </a:spcBef>
            </a:pPr>
            <a:r>
              <a:rPr lang="en-US" sz="6000" dirty="0">
                <a:solidFill>
                  <a:srgbClr val="000000"/>
                </a:solidFill>
                <a:latin typeface="Frankfurter Highlight" panose="020B0604020202020204" charset="0"/>
                <a:ea typeface="Balmy"/>
                <a:cs typeface="Balmy"/>
                <a:sym typeface="Balmy"/>
              </a:rPr>
              <a:t>summary</a:t>
            </a:r>
          </a:p>
        </p:txBody>
      </p:sp>
      <p:pic>
        <p:nvPicPr>
          <p:cNvPr id="6" name="Picture 5">
            <a:extLst>
              <a:ext uri="{FF2B5EF4-FFF2-40B4-BE49-F238E27FC236}">
                <a16:creationId xmlns:a16="http://schemas.microsoft.com/office/drawing/2014/main" id="{FB6A278C-455E-B597-E210-6943CB65F54B}"/>
              </a:ext>
            </a:extLst>
          </p:cNvPr>
          <p:cNvPicPr>
            <a:picLocks noChangeAspect="1"/>
          </p:cNvPicPr>
          <p:nvPr/>
        </p:nvPicPr>
        <p:blipFill>
          <a:blip r:embed="rId5"/>
          <a:stretch>
            <a:fillRect/>
          </a:stretch>
        </p:blipFill>
        <p:spPr>
          <a:xfrm>
            <a:off x="6172200" y="2247900"/>
            <a:ext cx="5023630" cy="6770729"/>
          </a:xfrm>
          <a:prstGeom prst="rect">
            <a:avLst/>
          </a:prstGeom>
          <a:ln>
            <a:solidFill>
              <a:schemeClr val="accent2">
                <a:lumMod val="60000"/>
                <a:lumOff val="40000"/>
              </a:scheme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6" name="Freeform 6"/>
          <p:cNvSpPr/>
          <p:nvPr/>
        </p:nvSpPr>
        <p:spPr>
          <a:xfrm>
            <a:off x="7325806" y="8043271"/>
            <a:ext cx="3636388" cy="614880"/>
          </a:xfrm>
          <a:custGeom>
            <a:avLst/>
            <a:gdLst/>
            <a:ahLst/>
            <a:cxnLst/>
            <a:rect l="l" t="t" r="r" b="b"/>
            <a:pathLst>
              <a:path w="3636388" h="614880">
                <a:moveTo>
                  <a:pt x="0" y="0"/>
                </a:moveTo>
                <a:lnTo>
                  <a:pt x="3636388" y="0"/>
                </a:lnTo>
                <a:lnTo>
                  <a:pt x="3636388" y="614880"/>
                </a:lnTo>
                <a:lnTo>
                  <a:pt x="0" y="614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3729158" y="4776569"/>
            <a:ext cx="472160" cy="503637"/>
          </a:xfrm>
          <a:custGeom>
            <a:avLst/>
            <a:gdLst/>
            <a:ahLst/>
            <a:cxnLst/>
            <a:rect l="l" t="t" r="r" b="b"/>
            <a:pathLst>
              <a:path w="472160" h="503637">
                <a:moveTo>
                  <a:pt x="0" y="0"/>
                </a:moveTo>
                <a:lnTo>
                  <a:pt x="472160" y="0"/>
                </a:lnTo>
                <a:lnTo>
                  <a:pt x="472160" y="503637"/>
                </a:lnTo>
                <a:lnTo>
                  <a:pt x="0" y="503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73DCB500-91F7-41BC-94C1-972865A36AB8}"/>
              </a:ext>
            </a:extLst>
          </p:cNvPr>
          <p:cNvSpPr>
            <a:spLocks noGrp="1" noRot="1" noMove="1" noResize="1" noEditPoints="1" noAdjustHandles="1" noChangeArrowheads="1" noChangeShapeType="1"/>
          </p:cNvSpPr>
          <p:nvPr/>
        </p:nvSpPr>
        <p:spPr>
          <a:xfrm>
            <a:off x="228600" y="419100"/>
            <a:ext cx="17830800" cy="95250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653762">
            <a:off x="1038969" y="1289883"/>
            <a:ext cx="1302207" cy="1640575"/>
          </a:xfrm>
          <a:custGeom>
            <a:avLst/>
            <a:gdLst/>
            <a:ahLst/>
            <a:cxnLst/>
            <a:rect l="l" t="t" r="r" b="b"/>
            <a:pathLst>
              <a:path w="1302207" h="1640575">
                <a:moveTo>
                  <a:pt x="0" y="0"/>
                </a:moveTo>
                <a:lnTo>
                  <a:pt x="1302207" y="0"/>
                </a:lnTo>
                <a:lnTo>
                  <a:pt x="1302207" y="1640575"/>
                </a:lnTo>
                <a:lnTo>
                  <a:pt x="0" y="1640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772364">
            <a:off x="14971135" y="7741011"/>
            <a:ext cx="1454496" cy="1372516"/>
          </a:xfrm>
          <a:custGeom>
            <a:avLst/>
            <a:gdLst/>
            <a:ahLst/>
            <a:cxnLst/>
            <a:rect l="l" t="t" r="r" b="b"/>
            <a:pathLst>
              <a:path w="1454496" h="1372516">
                <a:moveTo>
                  <a:pt x="0" y="0"/>
                </a:moveTo>
                <a:lnTo>
                  <a:pt x="1454496" y="0"/>
                </a:lnTo>
                <a:lnTo>
                  <a:pt x="1454496" y="1372516"/>
                </a:lnTo>
                <a:lnTo>
                  <a:pt x="0" y="13725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3139160" y="2785153"/>
            <a:ext cx="14234440" cy="4625177"/>
          </a:xfrm>
          <a:prstGeom prst="rect">
            <a:avLst/>
          </a:prstGeom>
        </p:spPr>
        <p:txBody>
          <a:bodyPr wrap="square" lIns="0" tIns="0" rIns="0" bIns="0" rtlCol="0" anchor="t">
            <a:spAutoFit/>
          </a:bodyPr>
          <a:lstStyle/>
          <a:p>
            <a:pPr algn="l">
              <a:lnSpc>
                <a:spcPts val="5480"/>
              </a:lnSpc>
            </a:pPr>
            <a:endParaRPr lang="en-US" sz="4400" dirty="0">
              <a:solidFill>
                <a:srgbClr val="000000"/>
              </a:solidFill>
              <a:latin typeface="Arimo"/>
              <a:ea typeface="Arimo"/>
              <a:cs typeface="Arimo"/>
              <a:sym typeface="Arimo"/>
            </a:endParaRPr>
          </a:p>
          <a:p>
            <a:pPr algn="l">
              <a:lnSpc>
                <a:spcPts val="3940"/>
              </a:lnSpc>
            </a:pPr>
            <a:r>
              <a:rPr lang="en-US" sz="4400" dirty="0">
                <a:solidFill>
                  <a:srgbClr val="000000"/>
                </a:solidFill>
                <a:latin typeface="Arimo"/>
                <a:ea typeface="Arimo"/>
                <a:cs typeface="Arimo"/>
                <a:sym typeface="Arimo"/>
              </a:rPr>
              <a:t>Implement daily acts of kindness</a:t>
            </a:r>
          </a:p>
          <a:p>
            <a:pPr algn="l"/>
            <a:endParaRPr lang="en-US" sz="1400" dirty="0">
              <a:solidFill>
                <a:srgbClr val="000000"/>
              </a:solidFill>
              <a:latin typeface="Arimo"/>
              <a:ea typeface="Arimo"/>
              <a:cs typeface="Arimo"/>
              <a:sym typeface="Arimo"/>
            </a:endParaRPr>
          </a:p>
          <a:p>
            <a:pPr algn="l">
              <a:lnSpc>
                <a:spcPts val="5480"/>
              </a:lnSpc>
            </a:pPr>
            <a:r>
              <a:rPr lang="en-US" sz="4400" dirty="0">
                <a:solidFill>
                  <a:srgbClr val="000000"/>
                </a:solidFill>
                <a:latin typeface="Arimo"/>
                <a:ea typeface="Arimo"/>
                <a:cs typeface="Arimo"/>
                <a:sym typeface="Arimo"/>
              </a:rPr>
              <a:t>Reflect on how our behaviors affect others</a:t>
            </a:r>
          </a:p>
          <a:p>
            <a:pPr algn="l"/>
            <a:endParaRPr lang="en-US" sz="1400" dirty="0">
              <a:solidFill>
                <a:srgbClr val="000000"/>
              </a:solidFill>
              <a:latin typeface="Arimo"/>
              <a:ea typeface="Arimo"/>
              <a:cs typeface="Arimo"/>
              <a:sym typeface="Arimo"/>
            </a:endParaRPr>
          </a:p>
          <a:p>
            <a:pPr algn="l">
              <a:lnSpc>
                <a:spcPts val="5480"/>
              </a:lnSpc>
            </a:pPr>
            <a:r>
              <a:rPr lang="en-US" sz="4400" dirty="0">
                <a:solidFill>
                  <a:srgbClr val="000000"/>
                </a:solidFill>
                <a:latin typeface="Arimo"/>
                <a:ea typeface="Arimo"/>
                <a:cs typeface="Arimo"/>
                <a:sym typeface="Arimo"/>
              </a:rPr>
              <a:t>Learn the impact kindness can have on an operation  </a:t>
            </a:r>
          </a:p>
          <a:p>
            <a:pPr algn="l"/>
            <a:endParaRPr lang="en-US" sz="1400" dirty="0">
              <a:solidFill>
                <a:srgbClr val="000000"/>
              </a:solidFill>
              <a:latin typeface="Arimo"/>
              <a:ea typeface="Arimo"/>
              <a:cs typeface="Arimo"/>
              <a:sym typeface="Arimo"/>
            </a:endParaRPr>
          </a:p>
          <a:p>
            <a:pPr algn="l">
              <a:lnSpc>
                <a:spcPts val="5480"/>
              </a:lnSpc>
            </a:pPr>
            <a:r>
              <a:rPr lang="en-US" sz="4400" dirty="0">
                <a:solidFill>
                  <a:srgbClr val="000000"/>
                </a:solidFill>
                <a:latin typeface="Arimo"/>
                <a:ea typeface="Arimo"/>
                <a:cs typeface="Arimo"/>
                <a:sym typeface="Arimo"/>
              </a:rPr>
              <a:t>Be able to conduct a self-assessment</a:t>
            </a:r>
          </a:p>
          <a:p>
            <a:pPr algn="ctr">
              <a:lnSpc>
                <a:spcPts val="5480"/>
              </a:lnSpc>
            </a:pPr>
            <a:r>
              <a:rPr lang="en-US" sz="4400" dirty="0">
                <a:solidFill>
                  <a:srgbClr val="000000"/>
                </a:solidFill>
                <a:latin typeface="Arimo"/>
                <a:ea typeface="Arimo"/>
                <a:cs typeface="Arimo"/>
                <a:sym typeface="Arimo"/>
              </a:rPr>
              <a:t> </a:t>
            </a:r>
          </a:p>
        </p:txBody>
      </p:sp>
      <p:sp>
        <p:nvSpPr>
          <p:cNvPr id="9" name="Freeform 9"/>
          <p:cNvSpPr/>
          <p:nvPr/>
        </p:nvSpPr>
        <p:spPr>
          <a:xfrm>
            <a:off x="1879681" y="3292941"/>
            <a:ext cx="1043660" cy="889329"/>
          </a:xfrm>
          <a:custGeom>
            <a:avLst/>
            <a:gdLst/>
            <a:ahLst/>
            <a:cxnLst/>
            <a:rect l="l" t="t" r="r" b="b"/>
            <a:pathLst>
              <a:path w="472160" h="503637">
                <a:moveTo>
                  <a:pt x="0" y="0"/>
                </a:moveTo>
                <a:lnTo>
                  <a:pt x="472160" y="0"/>
                </a:lnTo>
                <a:lnTo>
                  <a:pt x="472160" y="503637"/>
                </a:lnTo>
                <a:lnTo>
                  <a:pt x="0" y="503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4953000" y="647700"/>
            <a:ext cx="8382000" cy="846386"/>
          </a:xfrm>
          <a:prstGeom prst="rect">
            <a:avLst/>
          </a:prstGeom>
        </p:spPr>
        <p:txBody>
          <a:bodyPr wrap="square" lIns="0" tIns="0" rIns="0" bIns="0" rtlCol="0" anchor="t">
            <a:spAutoFit/>
          </a:bodyPr>
          <a:lstStyle/>
          <a:p>
            <a:pPr algn="ctr">
              <a:lnSpc>
                <a:spcPts val="6552"/>
              </a:lnSpc>
              <a:spcBef>
                <a:spcPct val="0"/>
              </a:spcBef>
            </a:pPr>
            <a:r>
              <a:rPr lang="en-US" sz="6000" dirty="0">
                <a:solidFill>
                  <a:srgbClr val="000000"/>
                </a:solidFill>
                <a:latin typeface="Frankfurter Highlight" panose="020B0604020202020204" charset="0"/>
                <a:ea typeface="Balmy"/>
                <a:cs typeface="Balmy"/>
                <a:sym typeface="Balmy"/>
              </a:rPr>
              <a:t>What you’ll learn</a:t>
            </a:r>
          </a:p>
        </p:txBody>
      </p:sp>
      <p:sp>
        <p:nvSpPr>
          <p:cNvPr id="3" name="Freeform 9">
            <a:extLst>
              <a:ext uri="{FF2B5EF4-FFF2-40B4-BE49-F238E27FC236}">
                <a16:creationId xmlns:a16="http://schemas.microsoft.com/office/drawing/2014/main" id="{3D745D42-E301-AD91-78FE-61E83BEF4C1D}"/>
              </a:ext>
            </a:extLst>
          </p:cNvPr>
          <p:cNvSpPr/>
          <p:nvPr/>
        </p:nvSpPr>
        <p:spPr>
          <a:xfrm>
            <a:off x="1849341" y="4237129"/>
            <a:ext cx="1043660" cy="889329"/>
          </a:xfrm>
          <a:custGeom>
            <a:avLst/>
            <a:gdLst/>
            <a:ahLst/>
            <a:cxnLst/>
            <a:rect l="l" t="t" r="r" b="b"/>
            <a:pathLst>
              <a:path w="472160" h="503637">
                <a:moveTo>
                  <a:pt x="0" y="0"/>
                </a:moveTo>
                <a:lnTo>
                  <a:pt x="472160" y="0"/>
                </a:lnTo>
                <a:lnTo>
                  <a:pt x="472160" y="503637"/>
                </a:lnTo>
                <a:lnTo>
                  <a:pt x="0" y="503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9">
            <a:extLst>
              <a:ext uri="{FF2B5EF4-FFF2-40B4-BE49-F238E27FC236}">
                <a16:creationId xmlns:a16="http://schemas.microsoft.com/office/drawing/2014/main" id="{FC494CF5-F3C5-305A-20DD-DF8A403CA6CA}"/>
              </a:ext>
            </a:extLst>
          </p:cNvPr>
          <p:cNvSpPr/>
          <p:nvPr/>
        </p:nvSpPr>
        <p:spPr>
          <a:xfrm>
            <a:off x="1879681" y="5143500"/>
            <a:ext cx="1043660" cy="889329"/>
          </a:xfrm>
          <a:custGeom>
            <a:avLst/>
            <a:gdLst/>
            <a:ahLst/>
            <a:cxnLst/>
            <a:rect l="l" t="t" r="r" b="b"/>
            <a:pathLst>
              <a:path w="472160" h="503637">
                <a:moveTo>
                  <a:pt x="0" y="0"/>
                </a:moveTo>
                <a:lnTo>
                  <a:pt x="472160" y="0"/>
                </a:lnTo>
                <a:lnTo>
                  <a:pt x="472160" y="503637"/>
                </a:lnTo>
                <a:lnTo>
                  <a:pt x="0" y="503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D20E4C4C-B0FA-A328-5F83-EB35BD024EC6}"/>
              </a:ext>
            </a:extLst>
          </p:cNvPr>
          <p:cNvSpPr/>
          <p:nvPr/>
        </p:nvSpPr>
        <p:spPr>
          <a:xfrm>
            <a:off x="1849341" y="6007264"/>
            <a:ext cx="1043660" cy="889329"/>
          </a:xfrm>
          <a:custGeom>
            <a:avLst/>
            <a:gdLst/>
            <a:ahLst/>
            <a:cxnLst/>
            <a:rect l="l" t="t" r="r" b="b"/>
            <a:pathLst>
              <a:path w="472160" h="503637">
                <a:moveTo>
                  <a:pt x="0" y="0"/>
                </a:moveTo>
                <a:lnTo>
                  <a:pt x="472160" y="0"/>
                </a:lnTo>
                <a:lnTo>
                  <a:pt x="472160" y="503637"/>
                </a:lnTo>
                <a:lnTo>
                  <a:pt x="0" y="503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39113-F49E-7508-7775-4C1AD90045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FFB799-28CD-BD05-31FD-3921881DED5E}"/>
              </a:ext>
            </a:extLst>
          </p:cNvPr>
          <p:cNvSpPr>
            <a:spLocks noGrp="1" noRot="1" noMove="1" noResize="1" noEditPoints="1" noAdjustHandles="1" noChangeArrowheads="1" noChangeShapeType="1"/>
          </p:cNvSpPr>
          <p:nvPr/>
        </p:nvSpPr>
        <p:spPr>
          <a:xfrm>
            <a:off x="0" y="-1424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840FBAB6-3EB8-9B12-7F0B-554F55612E2C}"/>
              </a:ext>
            </a:extLst>
          </p:cNvPr>
          <p:cNvSpPr/>
          <p:nvPr/>
        </p:nvSpPr>
        <p:spPr>
          <a:xfrm rot="1791238">
            <a:off x="3785702" y="1974867"/>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2FC073D3-C039-2616-B6B5-94C9F481675A}"/>
              </a:ext>
            </a:extLst>
          </p:cNvPr>
          <p:cNvSpPr/>
          <p:nvPr/>
        </p:nvSpPr>
        <p:spPr>
          <a:xfrm>
            <a:off x="15137912" y="1439706"/>
            <a:ext cx="1371368" cy="1523743"/>
          </a:xfrm>
          <a:custGeom>
            <a:avLst/>
            <a:gdLst/>
            <a:ahLst/>
            <a:cxnLst/>
            <a:rect l="l" t="t" r="r" b="b"/>
            <a:pathLst>
              <a:path w="1371368" h="1523743">
                <a:moveTo>
                  <a:pt x="0" y="0"/>
                </a:moveTo>
                <a:lnTo>
                  <a:pt x="1371368" y="0"/>
                </a:lnTo>
                <a:lnTo>
                  <a:pt x="1371368" y="1523743"/>
                </a:lnTo>
                <a:lnTo>
                  <a:pt x="0" y="15237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Rectangle 12">
            <a:extLst>
              <a:ext uri="{FF2B5EF4-FFF2-40B4-BE49-F238E27FC236}">
                <a16:creationId xmlns:a16="http://schemas.microsoft.com/office/drawing/2014/main" id="{CB031F72-A77B-DE70-6F8D-6F2B9A16C463}"/>
              </a:ext>
            </a:extLst>
          </p:cNvPr>
          <p:cNvSpPr/>
          <p:nvPr/>
        </p:nvSpPr>
        <p:spPr>
          <a:xfrm>
            <a:off x="2819400" y="1866900"/>
            <a:ext cx="2667000" cy="1295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3">
            <a:extLst>
              <a:ext uri="{FF2B5EF4-FFF2-40B4-BE49-F238E27FC236}">
                <a16:creationId xmlns:a16="http://schemas.microsoft.com/office/drawing/2014/main" id="{4BE47C4D-4A89-B7D9-4DD9-C116AE021753}"/>
              </a:ext>
            </a:extLst>
          </p:cNvPr>
          <p:cNvSpPr>
            <a:spLocks noGrp="1" noRot="1" noMove="1" noResize="1" noEditPoints="1" noAdjustHandles="1" noChangeArrowheads="1" noChangeShapeType="1"/>
          </p:cNvSpPr>
          <p:nvPr/>
        </p:nvSpPr>
        <p:spPr>
          <a:xfrm>
            <a:off x="152400" y="571500"/>
            <a:ext cx="17885412" cy="92583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8">
              <a:extLst>
                <a:ext uri="{96DAC541-7B7A-43D3-8B79-37D633B846F1}">
                  <asvg:svgBlip xmlns:asvg="http://schemas.microsoft.com/office/drawing/2016/SVG/main" r:embed="rId9"/>
                </a:ext>
              </a:extLst>
            </a:blip>
            <a:stretch>
              <a:fillRect t="-18485" b="974"/>
            </a:stretch>
          </a:blipFill>
        </p:spPr>
        <p:txBody>
          <a:bodyPr/>
          <a:lstStyle/>
          <a:p>
            <a:endParaRPr lang="en-US"/>
          </a:p>
        </p:txBody>
      </p:sp>
      <p:pic>
        <p:nvPicPr>
          <p:cNvPr id="20" name="Picture 19">
            <a:extLst>
              <a:ext uri="{FF2B5EF4-FFF2-40B4-BE49-F238E27FC236}">
                <a16:creationId xmlns:a16="http://schemas.microsoft.com/office/drawing/2014/main" id="{62A1E854-648A-E0FF-EA74-60891C688AF5}"/>
              </a:ext>
            </a:extLst>
          </p:cNvPr>
          <p:cNvPicPr>
            <a:picLocks noGrp="1" noRot="1" noChangeAspect="1" noMove="1" noResize="1" noEditPoints="1" noAdjustHandles="1" noChangeArrowheads="1" noChangeShapeType="1" noCrop="1"/>
          </p:cNvPicPr>
          <p:nvPr/>
        </p:nvPicPr>
        <p:blipFill>
          <a:blip r:embed="rId10"/>
          <a:srcRect t="4132"/>
          <a:stretch/>
        </p:blipFill>
        <p:spPr>
          <a:xfrm>
            <a:off x="2667000" y="2247900"/>
            <a:ext cx="13403653" cy="4049298"/>
          </a:xfrm>
          <a:prstGeom prst="rect">
            <a:avLst/>
          </a:prstGeom>
        </p:spPr>
      </p:pic>
      <p:sp>
        <p:nvSpPr>
          <p:cNvPr id="10" name="TextBox 10">
            <a:extLst>
              <a:ext uri="{FF2B5EF4-FFF2-40B4-BE49-F238E27FC236}">
                <a16:creationId xmlns:a16="http://schemas.microsoft.com/office/drawing/2014/main" id="{38EC7A84-ADE9-A55B-A6DC-05BC5C8654DB}"/>
              </a:ext>
            </a:extLst>
          </p:cNvPr>
          <p:cNvSpPr txBox="1"/>
          <p:nvPr/>
        </p:nvSpPr>
        <p:spPr>
          <a:xfrm>
            <a:off x="2667000" y="3626212"/>
            <a:ext cx="13403653" cy="1669688"/>
          </a:xfrm>
          <a:prstGeom prst="rect">
            <a:avLst/>
          </a:prstGeom>
        </p:spPr>
        <p:txBody>
          <a:bodyPr wrap="square" lIns="0" tIns="0" rIns="0" bIns="0" rtlCol="0" anchor="t">
            <a:spAutoFit/>
          </a:bodyPr>
          <a:lstStyle/>
          <a:p>
            <a:pPr algn="ctr">
              <a:lnSpc>
                <a:spcPts val="6379"/>
              </a:lnSpc>
            </a:pPr>
            <a:r>
              <a:rPr lang="en-US" sz="6600" dirty="0">
                <a:solidFill>
                  <a:srgbClr val="000000"/>
                </a:solidFill>
                <a:latin typeface="Frankfurter Highlight" panose="020B0604020202020204" charset="0"/>
                <a:ea typeface="Balmy"/>
                <a:cs typeface="Balmy"/>
                <a:sym typeface="Balmy"/>
              </a:rPr>
              <a:t>what does Kindness mean to you?</a:t>
            </a:r>
          </a:p>
        </p:txBody>
      </p:sp>
    </p:spTree>
    <p:extLst>
      <p:ext uri="{BB962C8B-B14F-4D97-AF65-F5344CB8AC3E}">
        <p14:creationId xmlns:p14="http://schemas.microsoft.com/office/powerpoint/2010/main" val="120629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8A43-C519-FB4F-B9AD-FC23F02A9B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11838B-269F-55F9-10DB-F970B33E24F2}"/>
              </a:ext>
            </a:extLst>
          </p:cNvPr>
          <p:cNvSpPr>
            <a:spLocks noGrp="1" noRot="1" noMove="1" noResize="1" noEditPoints="1" noAdjustHandles="1" noChangeArrowheads="1" noChangeShapeType="1"/>
          </p:cNvSpPr>
          <p:nvPr/>
        </p:nvSpPr>
        <p:spPr>
          <a:xfrm>
            <a:off x="0" y="-1424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sp>
        <p:nvSpPr>
          <p:cNvPr id="4" name="Freeform 4">
            <a:extLst>
              <a:ext uri="{FF2B5EF4-FFF2-40B4-BE49-F238E27FC236}">
                <a16:creationId xmlns:a16="http://schemas.microsoft.com/office/drawing/2014/main" id="{4BA6D462-BE32-EFE2-6B9B-DC18EA2087A4}"/>
              </a:ext>
            </a:extLst>
          </p:cNvPr>
          <p:cNvSpPr/>
          <p:nvPr/>
        </p:nvSpPr>
        <p:spPr>
          <a:xfrm rot="1791238">
            <a:off x="3785702" y="1974867"/>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46FDE13-8F66-A8E6-D26A-E511F88011BE}"/>
              </a:ext>
            </a:extLst>
          </p:cNvPr>
          <p:cNvSpPr/>
          <p:nvPr/>
        </p:nvSpPr>
        <p:spPr>
          <a:xfrm>
            <a:off x="15137912" y="1439706"/>
            <a:ext cx="1371368" cy="1523743"/>
          </a:xfrm>
          <a:custGeom>
            <a:avLst/>
            <a:gdLst/>
            <a:ahLst/>
            <a:cxnLst/>
            <a:rect l="l" t="t" r="r" b="b"/>
            <a:pathLst>
              <a:path w="1371368" h="1523743">
                <a:moveTo>
                  <a:pt x="0" y="0"/>
                </a:moveTo>
                <a:lnTo>
                  <a:pt x="1371368" y="0"/>
                </a:lnTo>
                <a:lnTo>
                  <a:pt x="1371368" y="1523743"/>
                </a:lnTo>
                <a:lnTo>
                  <a:pt x="0" y="15237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Rectangle 12">
            <a:extLst>
              <a:ext uri="{FF2B5EF4-FFF2-40B4-BE49-F238E27FC236}">
                <a16:creationId xmlns:a16="http://schemas.microsoft.com/office/drawing/2014/main" id="{C4B1607C-D96D-E357-6899-71CDD3A90A93}"/>
              </a:ext>
            </a:extLst>
          </p:cNvPr>
          <p:cNvSpPr/>
          <p:nvPr/>
        </p:nvSpPr>
        <p:spPr>
          <a:xfrm>
            <a:off x="2819400" y="1866900"/>
            <a:ext cx="2667000" cy="1295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3">
            <a:extLst>
              <a:ext uri="{FF2B5EF4-FFF2-40B4-BE49-F238E27FC236}">
                <a16:creationId xmlns:a16="http://schemas.microsoft.com/office/drawing/2014/main" id="{F454F115-D742-CA29-A62E-096366D44EF2}"/>
              </a:ext>
            </a:extLst>
          </p:cNvPr>
          <p:cNvSpPr>
            <a:spLocks noGrp="1" noRot="1" noMove="1" noResize="1" noEditPoints="1" noAdjustHandles="1" noChangeArrowheads="1" noChangeShapeType="1"/>
          </p:cNvSpPr>
          <p:nvPr/>
        </p:nvSpPr>
        <p:spPr>
          <a:xfrm>
            <a:off x="76200" y="114299"/>
            <a:ext cx="17858106" cy="9645595"/>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26" name="Picture 2" descr="How to create a positivity jar – Tropic Skincare">
            <a:extLst>
              <a:ext uri="{FF2B5EF4-FFF2-40B4-BE49-F238E27FC236}">
                <a16:creationId xmlns:a16="http://schemas.microsoft.com/office/drawing/2014/main" id="{391919AF-ABCD-BA1B-1E9D-03F48AD90E8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55" b="4263"/>
          <a:stretch/>
        </p:blipFill>
        <p:spPr bwMode="auto">
          <a:xfrm>
            <a:off x="8686800" y="1943100"/>
            <a:ext cx="7620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h &gt; 1st / 2nd Class &gt; Kindness Jar Label">
            <a:extLst>
              <a:ext uri="{FF2B5EF4-FFF2-40B4-BE49-F238E27FC236}">
                <a16:creationId xmlns:a16="http://schemas.microsoft.com/office/drawing/2014/main" id="{097E4C76-C573-9635-BD7B-CB617A8537B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25" r="1125" b="756"/>
          <a:stretch/>
        </p:blipFill>
        <p:spPr bwMode="auto">
          <a:xfrm>
            <a:off x="11376445" y="4824354"/>
            <a:ext cx="2895600" cy="2819400"/>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33">
            <a:extLst>
              <a:ext uri="{FF2B5EF4-FFF2-40B4-BE49-F238E27FC236}">
                <a16:creationId xmlns:a16="http://schemas.microsoft.com/office/drawing/2014/main" id="{68E38C39-6AAE-EF18-BFC9-D9B9E57224D3}"/>
              </a:ext>
            </a:extLst>
          </p:cNvPr>
          <p:cNvSpPr txBox="1">
            <a:spLocks noGrp="1" noRot="1" noMove="1" noResize="1" noEditPoints="1" noAdjustHandles="1" noChangeArrowheads="1" noChangeShapeType="1"/>
          </p:cNvSpPr>
          <p:nvPr/>
        </p:nvSpPr>
        <p:spPr>
          <a:xfrm>
            <a:off x="1647699" y="3108722"/>
            <a:ext cx="7620000" cy="3693319"/>
          </a:xfrm>
          <a:prstGeom prst="rect">
            <a:avLst/>
          </a:prstGeom>
          <a:solidFill>
            <a:schemeClr val="bg1"/>
          </a:solidFill>
        </p:spPr>
        <p:txBody>
          <a:bodyPr wrap="square" lIns="0" tIns="0" rIns="0" bIns="0" rtlCol="0" anchor="t">
            <a:spAutoFit/>
          </a:bodyPr>
          <a:lstStyle/>
          <a:p>
            <a:pPr algn="ctr">
              <a:spcBef>
                <a:spcPct val="0"/>
              </a:spcBef>
            </a:pPr>
            <a:endParaRPr lang="en-US" sz="5400" dirty="0">
              <a:solidFill>
                <a:srgbClr val="000000"/>
              </a:solidFill>
              <a:latin typeface="Arimo" panose="020B0604020202020204" charset="0"/>
              <a:ea typeface="Arimo" panose="020B0604020202020204" charset="0"/>
              <a:cs typeface="Arimo" panose="020B0604020202020204" charset="0"/>
              <a:sym typeface="Poppins Medium"/>
            </a:endParaRPr>
          </a:p>
          <a:p>
            <a:pPr algn="ctr">
              <a:spcBef>
                <a:spcPct val="0"/>
              </a:spcBef>
            </a:pPr>
            <a:r>
              <a:rPr lang="en-US" sz="5400" dirty="0">
                <a:latin typeface="Arimo" panose="020B0604020202020204" charset="0"/>
                <a:ea typeface="Arimo" panose="020B0604020202020204" charset="0"/>
                <a:cs typeface="Arimo" panose="020B0604020202020204" charset="0"/>
              </a:rPr>
              <a:t>Using a sticky note, write down what kindness means to you.</a:t>
            </a:r>
          </a:p>
          <a:p>
            <a:pPr algn="ctr">
              <a:spcBef>
                <a:spcPct val="0"/>
              </a:spcBef>
            </a:pPr>
            <a:endParaRPr lang="en-US" sz="2400" dirty="0"/>
          </a:p>
        </p:txBody>
      </p:sp>
      <p:pic>
        <p:nvPicPr>
          <p:cNvPr id="3" name="Picture 2">
            <a:extLst>
              <a:ext uri="{FF2B5EF4-FFF2-40B4-BE49-F238E27FC236}">
                <a16:creationId xmlns:a16="http://schemas.microsoft.com/office/drawing/2014/main" id="{5A2EF643-F108-070D-15BD-8840756AEABA}"/>
              </a:ext>
            </a:extLst>
          </p:cNvPr>
          <p:cNvPicPr>
            <a:picLocks noGrp="1" noRot="1" noChangeAspect="1" noMove="1" noResize="1" noEditPoints="1" noAdjustHandles="1" noChangeArrowheads="1" noChangeShapeType="1" noCrop="1"/>
          </p:cNvPicPr>
          <p:nvPr/>
        </p:nvPicPr>
        <p:blipFill>
          <a:blip r:embed="rId12"/>
          <a:stretch>
            <a:fillRect/>
          </a:stretch>
        </p:blipFill>
        <p:spPr>
          <a:xfrm>
            <a:off x="4648200" y="114300"/>
            <a:ext cx="8644715" cy="1798476"/>
          </a:xfrm>
          <a:prstGeom prst="rect">
            <a:avLst/>
          </a:prstGeom>
        </p:spPr>
      </p:pic>
      <p:sp>
        <p:nvSpPr>
          <p:cNvPr id="10" name="TextBox 10">
            <a:extLst>
              <a:ext uri="{FF2B5EF4-FFF2-40B4-BE49-F238E27FC236}">
                <a16:creationId xmlns:a16="http://schemas.microsoft.com/office/drawing/2014/main" id="{ECE195E0-7C8A-F6A4-1E76-0C87D02B219A}"/>
              </a:ext>
            </a:extLst>
          </p:cNvPr>
          <p:cNvSpPr txBox="1"/>
          <p:nvPr/>
        </p:nvSpPr>
        <p:spPr>
          <a:xfrm>
            <a:off x="5715000" y="266700"/>
            <a:ext cx="6674350" cy="1641475"/>
          </a:xfrm>
          <a:prstGeom prst="rect">
            <a:avLst/>
          </a:prstGeom>
        </p:spPr>
        <p:txBody>
          <a:bodyPr lIns="0" tIns="0" rIns="0" bIns="0" rtlCol="0" anchor="t">
            <a:spAutoFit/>
          </a:bodyPr>
          <a:lstStyle/>
          <a:p>
            <a:pPr algn="ctr">
              <a:lnSpc>
                <a:spcPts val="6379"/>
              </a:lnSpc>
            </a:pPr>
            <a:r>
              <a:rPr lang="en-US" sz="5499" dirty="0">
                <a:solidFill>
                  <a:srgbClr val="000000"/>
                </a:solidFill>
                <a:latin typeface="Frankfurter Highlight" panose="020B0604020202020204" charset="0"/>
                <a:ea typeface="Balmy"/>
                <a:cs typeface="Balmy"/>
                <a:sym typeface="Balmy"/>
              </a:rPr>
              <a:t>Kindness Jar activity </a:t>
            </a:r>
          </a:p>
        </p:txBody>
      </p:sp>
    </p:spTree>
    <p:extLst>
      <p:ext uri="{BB962C8B-B14F-4D97-AF65-F5344CB8AC3E}">
        <p14:creationId xmlns:p14="http://schemas.microsoft.com/office/powerpoint/2010/main" val="200810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E998-3330-79D4-B7AF-6E123C5176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6FC438-E6BC-4CBF-C5BE-EBF5197393BD}"/>
              </a:ext>
            </a:extLst>
          </p:cNvPr>
          <p:cNvSpPr/>
          <p:nvPr/>
        </p:nvSpPr>
        <p:spPr>
          <a:xfrm>
            <a:off x="22746"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dirty="0"/>
          </a:p>
        </p:txBody>
      </p:sp>
      <p:sp>
        <p:nvSpPr>
          <p:cNvPr id="4" name="Freeform 4">
            <a:extLst>
              <a:ext uri="{FF2B5EF4-FFF2-40B4-BE49-F238E27FC236}">
                <a16:creationId xmlns:a16="http://schemas.microsoft.com/office/drawing/2014/main" id="{D06204D4-ABB9-2878-F76C-7EEB09D88ECE}"/>
              </a:ext>
            </a:extLst>
          </p:cNvPr>
          <p:cNvSpPr/>
          <p:nvPr/>
        </p:nvSpPr>
        <p:spPr>
          <a:xfrm rot="1791238">
            <a:off x="4364087" y="1985234"/>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19E7D761-D1EA-F864-0D3C-C4731984ED8B}"/>
              </a:ext>
            </a:extLst>
          </p:cNvPr>
          <p:cNvSpPr/>
          <p:nvPr/>
        </p:nvSpPr>
        <p:spPr>
          <a:xfrm>
            <a:off x="14770341" y="6288775"/>
            <a:ext cx="1371368" cy="1523743"/>
          </a:xfrm>
          <a:custGeom>
            <a:avLst/>
            <a:gdLst/>
            <a:ahLst/>
            <a:cxnLst/>
            <a:rect l="l" t="t" r="r" b="b"/>
            <a:pathLst>
              <a:path w="1371368" h="1523743">
                <a:moveTo>
                  <a:pt x="0" y="0"/>
                </a:moveTo>
                <a:lnTo>
                  <a:pt x="1371369" y="0"/>
                </a:lnTo>
                <a:lnTo>
                  <a:pt x="1371369" y="1523742"/>
                </a:lnTo>
                <a:lnTo>
                  <a:pt x="0" y="1523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3">
            <a:extLst>
              <a:ext uri="{FF2B5EF4-FFF2-40B4-BE49-F238E27FC236}">
                <a16:creationId xmlns:a16="http://schemas.microsoft.com/office/drawing/2014/main" id="{D91FAA5E-509D-13D2-2D2B-4FE2E958B5BB}"/>
              </a:ext>
            </a:extLst>
          </p:cNvPr>
          <p:cNvSpPr>
            <a:spLocks noGrp="1" noRot="1" noMove="1" noResize="1" noEditPoints="1" noAdjustHandles="1" noChangeArrowheads="1" noChangeShapeType="1"/>
          </p:cNvSpPr>
          <p:nvPr/>
        </p:nvSpPr>
        <p:spPr>
          <a:xfrm>
            <a:off x="86994" y="-80646"/>
            <a:ext cx="17896206" cy="10024746"/>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5" name="2 minute classroom timer with upbeat music">
            <a:hlinkClick r:id="" action="ppaction://media"/>
            <a:extLst>
              <a:ext uri="{FF2B5EF4-FFF2-40B4-BE49-F238E27FC236}">
                <a16:creationId xmlns:a16="http://schemas.microsoft.com/office/drawing/2014/main" id="{844A7635-962B-D110-1751-DD8B4EAB5142}"/>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11"/>
          <a:stretch>
            <a:fillRect/>
          </a:stretch>
        </p:blipFill>
        <p:spPr>
          <a:xfrm>
            <a:off x="3810000" y="2171700"/>
            <a:ext cx="10134600" cy="5210808"/>
          </a:xfrm>
          <a:prstGeom prst="rect">
            <a:avLst/>
          </a:prstGeom>
        </p:spPr>
      </p:pic>
    </p:spTree>
    <p:extLst>
      <p:ext uri="{BB962C8B-B14F-4D97-AF65-F5344CB8AC3E}">
        <p14:creationId xmlns:p14="http://schemas.microsoft.com/office/powerpoint/2010/main" val="374477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2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515093" y="9258300"/>
            <a:ext cx="3636388" cy="614880"/>
          </a:xfrm>
          <a:custGeom>
            <a:avLst/>
            <a:gdLst/>
            <a:ahLst/>
            <a:cxnLst/>
            <a:rect l="l" t="t" r="r" b="b"/>
            <a:pathLst>
              <a:path w="3636388" h="614880">
                <a:moveTo>
                  <a:pt x="0" y="0"/>
                </a:moveTo>
                <a:lnTo>
                  <a:pt x="3636388" y="0"/>
                </a:lnTo>
                <a:lnTo>
                  <a:pt x="3636388" y="614880"/>
                </a:lnTo>
                <a:lnTo>
                  <a:pt x="0" y="614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1F0FEE55-C6DC-77D4-6F76-417FA3EFD7B3}"/>
              </a:ext>
            </a:extLst>
          </p:cNvPr>
          <p:cNvGrpSpPr>
            <a:grpSpLocks noGrp="1" noUngrp="1" noRot="1" noMove="1" noResize="1"/>
          </p:cNvGrpSpPr>
          <p:nvPr/>
        </p:nvGrpSpPr>
        <p:grpSpPr>
          <a:xfrm>
            <a:off x="76200" y="-3687"/>
            <a:ext cx="18364200" cy="10325100"/>
            <a:chOff x="0" y="0"/>
            <a:chExt cx="18364200" cy="10325100"/>
          </a:xfrm>
        </p:grpSpPr>
        <p:sp>
          <p:nvSpPr>
            <p:cNvPr id="2" name="Freeform 2"/>
            <p:cNvSpPr>
              <a:spLocks noGrp="1" noRot="1" noMove="1" noResize="1" noEditPoints="1" noAdjustHandles="1" noChangeArrowheads="1" noChangeShapeType="1"/>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US" dirty="0"/>
            </a:p>
          </p:txBody>
        </p:sp>
        <p:sp>
          <p:nvSpPr>
            <p:cNvPr id="16" name="Freeform 3">
              <a:extLst>
                <a:ext uri="{FF2B5EF4-FFF2-40B4-BE49-F238E27FC236}">
                  <a16:creationId xmlns:a16="http://schemas.microsoft.com/office/drawing/2014/main" id="{C010BBE2-871D-66A8-ED47-6AB17E9CDC30}"/>
                </a:ext>
              </a:extLst>
            </p:cNvPr>
            <p:cNvSpPr>
              <a:spLocks noGrp="1" noRot="1" noMove="1" noResize="1" noEditPoints="1" noAdjustHandles="1" noChangeArrowheads="1" noChangeShapeType="1"/>
            </p:cNvSpPr>
            <p:nvPr/>
          </p:nvSpPr>
          <p:spPr>
            <a:xfrm>
              <a:off x="152400" y="0"/>
              <a:ext cx="18211800" cy="9944101"/>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grpSp>
      <p:sp>
        <p:nvSpPr>
          <p:cNvPr id="5" name="Freeform 5"/>
          <p:cNvSpPr/>
          <p:nvPr/>
        </p:nvSpPr>
        <p:spPr>
          <a:xfrm rot="1559740">
            <a:off x="16397292" y="155160"/>
            <a:ext cx="1371391" cy="1294095"/>
          </a:xfrm>
          <a:custGeom>
            <a:avLst/>
            <a:gdLst/>
            <a:ahLst/>
            <a:cxnLst/>
            <a:rect l="l" t="t" r="r" b="b"/>
            <a:pathLst>
              <a:path w="1371391" h="1294095">
                <a:moveTo>
                  <a:pt x="0" y="0"/>
                </a:moveTo>
                <a:lnTo>
                  <a:pt x="1371391" y="0"/>
                </a:lnTo>
                <a:lnTo>
                  <a:pt x="1371391" y="1294095"/>
                </a:lnTo>
                <a:lnTo>
                  <a:pt x="0" y="1294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6" name="TextBox 6"/>
          <p:cNvSpPr txBox="1">
            <a:spLocks noGrp="1" noRot="1" noMove="1" noResize="1" noEditPoints="1" noAdjustHandles="1" noChangeArrowheads="1" noChangeShapeType="1"/>
          </p:cNvSpPr>
          <p:nvPr/>
        </p:nvSpPr>
        <p:spPr>
          <a:xfrm>
            <a:off x="2763661" y="1866900"/>
            <a:ext cx="14568388" cy="7050648"/>
          </a:xfrm>
          <a:prstGeom prst="rect">
            <a:avLst/>
          </a:prstGeom>
        </p:spPr>
        <p:txBody>
          <a:bodyPr wrap="square" lIns="0" tIns="0" rIns="0" bIns="0" rtlCol="0" anchor="t">
            <a:spAutoFit/>
          </a:bodyPr>
          <a:lstStyle/>
          <a:p>
            <a:pPr algn="l">
              <a:lnSpc>
                <a:spcPts val="5120"/>
              </a:lnSpc>
            </a:pPr>
            <a:r>
              <a:rPr lang="en-US" sz="4800" spc="232" dirty="0">
                <a:solidFill>
                  <a:srgbClr val="000000"/>
                </a:solidFill>
                <a:latin typeface="Arimo"/>
                <a:ea typeface="Arimo"/>
                <a:cs typeface="Arimo"/>
                <a:sym typeface="Arimo"/>
              </a:rPr>
              <a:t>Small acts of kindness can be done quickly and have a long-lasting impact. Try simple gestures like:</a:t>
            </a:r>
          </a:p>
          <a:p>
            <a:pPr marL="365760" algn="l"/>
            <a:r>
              <a:rPr lang="en-US" sz="4400" spc="220" dirty="0">
                <a:solidFill>
                  <a:srgbClr val="000000"/>
                </a:solidFill>
                <a:latin typeface="Arimo"/>
                <a:ea typeface="Arimo"/>
                <a:cs typeface="Arimo"/>
                <a:sym typeface="Arimo"/>
              </a:rPr>
              <a:t>    Offering help </a:t>
            </a:r>
          </a:p>
          <a:p>
            <a:pPr marL="365760" algn="l"/>
            <a:r>
              <a:rPr lang="en-US" sz="4400" spc="220" dirty="0">
                <a:solidFill>
                  <a:srgbClr val="000000"/>
                </a:solidFill>
                <a:latin typeface="Arimo"/>
                <a:ea typeface="Arimo"/>
                <a:cs typeface="Arimo"/>
                <a:sym typeface="Arimo"/>
              </a:rPr>
              <a:t>    Expressing gratitude</a:t>
            </a:r>
          </a:p>
          <a:p>
            <a:pPr marL="365760" algn="l"/>
            <a:r>
              <a:rPr lang="en-US" sz="4400" spc="220" dirty="0">
                <a:solidFill>
                  <a:srgbClr val="000000"/>
                </a:solidFill>
                <a:latin typeface="Arimo"/>
                <a:ea typeface="Arimo"/>
                <a:cs typeface="Arimo"/>
                <a:sym typeface="Arimo"/>
              </a:rPr>
              <a:t>    Celebrating small wins and accomplishments </a:t>
            </a:r>
          </a:p>
          <a:p>
            <a:pPr marL="365760" algn="l"/>
            <a:r>
              <a:rPr lang="en-US" sz="4400" spc="220" dirty="0">
                <a:solidFill>
                  <a:srgbClr val="000000"/>
                </a:solidFill>
                <a:latin typeface="Arimo"/>
                <a:ea typeface="Arimo"/>
                <a:cs typeface="Arimo"/>
                <a:sym typeface="Arimo"/>
              </a:rPr>
              <a:t>    Saying “Good Morning” </a:t>
            </a:r>
          </a:p>
          <a:p>
            <a:pPr marL="365760" algn="l"/>
            <a:r>
              <a:rPr lang="en-US" sz="4400" spc="220" dirty="0">
                <a:solidFill>
                  <a:srgbClr val="000000"/>
                </a:solidFill>
                <a:latin typeface="Arimo"/>
                <a:ea typeface="Arimo"/>
                <a:cs typeface="Arimo"/>
                <a:sym typeface="Arimo"/>
              </a:rPr>
              <a:t>    Making someone feel valued </a:t>
            </a:r>
          </a:p>
          <a:p>
            <a:pPr marL="365760"/>
            <a:r>
              <a:rPr lang="en-US" sz="4000" spc="220" dirty="0">
                <a:solidFill>
                  <a:srgbClr val="000000"/>
                </a:solidFill>
                <a:latin typeface="Arimo"/>
                <a:ea typeface="Arimo"/>
                <a:cs typeface="Arimo"/>
                <a:sym typeface="Arimo"/>
              </a:rPr>
              <a:t>    </a:t>
            </a:r>
            <a:r>
              <a:rPr lang="en-US" sz="4400" spc="220" dirty="0">
                <a:solidFill>
                  <a:srgbClr val="000000"/>
                </a:solidFill>
                <a:latin typeface="Arimo"/>
                <a:ea typeface="Arimo"/>
                <a:cs typeface="Arimo"/>
                <a:sym typeface="Arimo"/>
              </a:rPr>
              <a:t>Sharing a smile </a:t>
            </a:r>
          </a:p>
          <a:p>
            <a:pPr algn="ctr">
              <a:lnSpc>
                <a:spcPts val="3952"/>
              </a:lnSpc>
            </a:pPr>
            <a:endParaRPr lang="en-US" sz="4000" spc="220" dirty="0">
              <a:solidFill>
                <a:srgbClr val="000000"/>
              </a:solidFill>
              <a:latin typeface="Arimo"/>
              <a:ea typeface="Arimo"/>
              <a:cs typeface="Arimo"/>
              <a:sym typeface="Arimo"/>
            </a:endParaRPr>
          </a:p>
          <a:p>
            <a:pPr algn="ctr">
              <a:lnSpc>
                <a:spcPts val="3952"/>
              </a:lnSpc>
            </a:pPr>
            <a:endParaRPr lang="en-US" sz="4000" spc="220" dirty="0">
              <a:solidFill>
                <a:srgbClr val="000000"/>
              </a:solidFill>
              <a:latin typeface="Arimo"/>
              <a:ea typeface="Arimo"/>
              <a:cs typeface="Arimo"/>
              <a:sym typeface="Arimo"/>
            </a:endParaRPr>
          </a:p>
        </p:txBody>
      </p:sp>
      <p:sp>
        <p:nvSpPr>
          <p:cNvPr id="8" name="TextBox 8"/>
          <p:cNvSpPr txBox="1">
            <a:spLocks noGrp="1" noRot="1" noMove="1" noResize="1" noEditPoints="1" noAdjustHandles="1" noChangeArrowheads="1" noChangeShapeType="1"/>
          </p:cNvSpPr>
          <p:nvPr/>
        </p:nvSpPr>
        <p:spPr>
          <a:xfrm>
            <a:off x="4973461" y="250030"/>
            <a:ext cx="8458200" cy="817853"/>
          </a:xfrm>
          <a:prstGeom prst="rect">
            <a:avLst/>
          </a:prstGeom>
        </p:spPr>
        <p:txBody>
          <a:bodyPr wrap="square" lIns="0" tIns="0" rIns="0" bIns="0" rtlCol="0" anchor="t">
            <a:spAutoFit/>
          </a:bodyPr>
          <a:lstStyle/>
          <a:p>
            <a:pPr algn="ctr">
              <a:lnSpc>
                <a:spcPts val="6552"/>
              </a:lnSpc>
              <a:spcBef>
                <a:spcPct val="0"/>
              </a:spcBef>
            </a:pPr>
            <a:r>
              <a:rPr lang="en-US" sz="5400" dirty="0">
                <a:solidFill>
                  <a:srgbClr val="000000"/>
                </a:solidFill>
                <a:latin typeface="Frankfurter Highlight" panose="020B0604020202020204" charset="0"/>
                <a:ea typeface="Balmy"/>
                <a:cs typeface="Balmy"/>
                <a:sym typeface="Balmy"/>
              </a:rPr>
              <a:t>daily acts of kindness</a:t>
            </a:r>
          </a:p>
        </p:txBody>
      </p:sp>
      <p:sp>
        <p:nvSpPr>
          <p:cNvPr id="7" name="Freeform 7"/>
          <p:cNvSpPr/>
          <p:nvPr/>
        </p:nvSpPr>
        <p:spPr>
          <a:xfrm rot="-2553665">
            <a:off x="933322" y="7788204"/>
            <a:ext cx="1320782" cy="1246338"/>
          </a:xfrm>
          <a:custGeom>
            <a:avLst/>
            <a:gdLst/>
            <a:ahLst/>
            <a:cxnLst/>
            <a:rect l="l" t="t" r="r" b="b"/>
            <a:pathLst>
              <a:path w="1320782" h="1246338">
                <a:moveTo>
                  <a:pt x="0" y="0"/>
                </a:moveTo>
                <a:lnTo>
                  <a:pt x="1320783" y="0"/>
                </a:lnTo>
                <a:lnTo>
                  <a:pt x="1320783" y="1246338"/>
                </a:lnTo>
                <a:lnTo>
                  <a:pt x="0" y="12463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B780FFAC-0949-0145-6C1F-56AE84144EB7}"/>
              </a:ext>
            </a:extLst>
          </p:cNvPr>
          <p:cNvGrpSpPr/>
          <p:nvPr/>
        </p:nvGrpSpPr>
        <p:grpSpPr>
          <a:xfrm>
            <a:off x="2743200" y="3924300"/>
            <a:ext cx="996897" cy="3827680"/>
            <a:chOff x="2487842" y="4639360"/>
            <a:chExt cx="996897" cy="3827680"/>
          </a:xfrm>
        </p:grpSpPr>
        <p:sp>
          <p:nvSpPr>
            <p:cNvPr id="3" name="Freeform 9">
              <a:extLst>
                <a:ext uri="{FF2B5EF4-FFF2-40B4-BE49-F238E27FC236}">
                  <a16:creationId xmlns:a16="http://schemas.microsoft.com/office/drawing/2014/main" id="{E4DC6845-4F8C-EEBA-8E70-CE5C348D7A5E}"/>
                </a:ext>
              </a:extLst>
            </p:cNvPr>
            <p:cNvSpPr/>
            <p:nvPr/>
          </p:nvSpPr>
          <p:spPr>
            <a:xfrm>
              <a:off x="2590824" y="4639360"/>
              <a:ext cx="879751" cy="427940"/>
            </a:xfrm>
            <a:custGeom>
              <a:avLst/>
              <a:gdLst/>
              <a:ahLst/>
              <a:cxnLst/>
              <a:rect l="l" t="t" r="r" b="b"/>
              <a:pathLst>
                <a:path w="472160" h="503637">
                  <a:moveTo>
                    <a:pt x="0" y="0"/>
                  </a:moveTo>
                  <a:lnTo>
                    <a:pt x="472160" y="0"/>
                  </a:lnTo>
                  <a:lnTo>
                    <a:pt x="472160" y="503638"/>
                  </a:lnTo>
                  <a:lnTo>
                    <a:pt x="0" y="5036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8" name="Freeform 9">
              <a:extLst>
                <a:ext uri="{FF2B5EF4-FFF2-40B4-BE49-F238E27FC236}">
                  <a16:creationId xmlns:a16="http://schemas.microsoft.com/office/drawing/2014/main" id="{40347E8E-BCB7-7199-A9D8-665473D81035}"/>
                </a:ext>
              </a:extLst>
            </p:cNvPr>
            <p:cNvSpPr/>
            <p:nvPr/>
          </p:nvSpPr>
          <p:spPr>
            <a:xfrm>
              <a:off x="2604988" y="5372100"/>
              <a:ext cx="879751" cy="427940"/>
            </a:xfrm>
            <a:custGeom>
              <a:avLst/>
              <a:gdLst/>
              <a:ahLst/>
              <a:cxnLst/>
              <a:rect l="l" t="t" r="r" b="b"/>
              <a:pathLst>
                <a:path w="472160" h="503637">
                  <a:moveTo>
                    <a:pt x="0" y="0"/>
                  </a:moveTo>
                  <a:lnTo>
                    <a:pt x="472160" y="0"/>
                  </a:lnTo>
                  <a:lnTo>
                    <a:pt x="472160" y="503638"/>
                  </a:lnTo>
                  <a:lnTo>
                    <a:pt x="0" y="5036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9" name="Freeform 9">
              <a:extLst>
                <a:ext uri="{FF2B5EF4-FFF2-40B4-BE49-F238E27FC236}">
                  <a16:creationId xmlns:a16="http://schemas.microsoft.com/office/drawing/2014/main" id="{DE6C149C-6793-023C-510D-05D44E465CA9}"/>
                </a:ext>
              </a:extLst>
            </p:cNvPr>
            <p:cNvSpPr/>
            <p:nvPr/>
          </p:nvSpPr>
          <p:spPr>
            <a:xfrm>
              <a:off x="2583383" y="6057900"/>
              <a:ext cx="879751" cy="427940"/>
            </a:xfrm>
            <a:custGeom>
              <a:avLst/>
              <a:gdLst/>
              <a:ahLst/>
              <a:cxnLst/>
              <a:rect l="l" t="t" r="r" b="b"/>
              <a:pathLst>
                <a:path w="472160" h="503637">
                  <a:moveTo>
                    <a:pt x="0" y="0"/>
                  </a:moveTo>
                  <a:lnTo>
                    <a:pt x="472160" y="0"/>
                  </a:lnTo>
                  <a:lnTo>
                    <a:pt x="472160" y="503638"/>
                  </a:lnTo>
                  <a:lnTo>
                    <a:pt x="0" y="5036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0" name="Freeform 9">
              <a:extLst>
                <a:ext uri="{FF2B5EF4-FFF2-40B4-BE49-F238E27FC236}">
                  <a16:creationId xmlns:a16="http://schemas.microsoft.com/office/drawing/2014/main" id="{F7731625-2643-CB69-7ECF-DE70D3CC69CA}"/>
                </a:ext>
              </a:extLst>
            </p:cNvPr>
            <p:cNvSpPr/>
            <p:nvPr/>
          </p:nvSpPr>
          <p:spPr>
            <a:xfrm>
              <a:off x="2548734" y="6743700"/>
              <a:ext cx="879751" cy="427940"/>
            </a:xfrm>
            <a:custGeom>
              <a:avLst/>
              <a:gdLst/>
              <a:ahLst/>
              <a:cxnLst/>
              <a:rect l="l" t="t" r="r" b="b"/>
              <a:pathLst>
                <a:path w="472160" h="503637">
                  <a:moveTo>
                    <a:pt x="0" y="0"/>
                  </a:moveTo>
                  <a:lnTo>
                    <a:pt x="472160" y="0"/>
                  </a:lnTo>
                  <a:lnTo>
                    <a:pt x="472160" y="503638"/>
                  </a:lnTo>
                  <a:lnTo>
                    <a:pt x="0" y="5036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1" name="Freeform 9">
              <a:extLst>
                <a:ext uri="{FF2B5EF4-FFF2-40B4-BE49-F238E27FC236}">
                  <a16:creationId xmlns:a16="http://schemas.microsoft.com/office/drawing/2014/main" id="{15ACE27A-8F91-83B8-96CC-FF4D6A40A147}"/>
                </a:ext>
              </a:extLst>
            </p:cNvPr>
            <p:cNvSpPr/>
            <p:nvPr/>
          </p:nvSpPr>
          <p:spPr>
            <a:xfrm>
              <a:off x="2548734" y="7429500"/>
              <a:ext cx="879751" cy="427940"/>
            </a:xfrm>
            <a:custGeom>
              <a:avLst/>
              <a:gdLst/>
              <a:ahLst/>
              <a:cxnLst/>
              <a:rect l="l" t="t" r="r" b="b"/>
              <a:pathLst>
                <a:path w="472160" h="503637">
                  <a:moveTo>
                    <a:pt x="0" y="0"/>
                  </a:moveTo>
                  <a:lnTo>
                    <a:pt x="472160" y="0"/>
                  </a:lnTo>
                  <a:lnTo>
                    <a:pt x="472160" y="503638"/>
                  </a:lnTo>
                  <a:lnTo>
                    <a:pt x="0" y="5036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2" name="Freeform 9">
              <a:extLst>
                <a:ext uri="{FF2B5EF4-FFF2-40B4-BE49-F238E27FC236}">
                  <a16:creationId xmlns:a16="http://schemas.microsoft.com/office/drawing/2014/main" id="{C732A233-A42C-654F-5308-28259553F1F3}"/>
                </a:ext>
              </a:extLst>
            </p:cNvPr>
            <p:cNvSpPr/>
            <p:nvPr/>
          </p:nvSpPr>
          <p:spPr>
            <a:xfrm>
              <a:off x="2487842" y="8039100"/>
              <a:ext cx="879751" cy="427940"/>
            </a:xfrm>
            <a:custGeom>
              <a:avLst/>
              <a:gdLst/>
              <a:ahLst/>
              <a:cxnLst/>
              <a:rect l="l" t="t" r="r" b="b"/>
              <a:pathLst>
                <a:path w="472160" h="503637">
                  <a:moveTo>
                    <a:pt x="0" y="0"/>
                  </a:moveTo>
                  <a:lnTo>
                    <a:pt x="472160" y="0"/>
                  </a:lnTo>
                  <a:lnTo>
                    <a:pt x="472160" y="503638"/>
                  </a:lnTo>
                  <a:lnTo>
                    <a:pt x="0" y="5036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11" name="Group 11"/>
          <p:cNvGrpSpPr>
            <a:grpSpLocks noChangeAspect="1"/>
          </p:cNvGrpSpPr>
          <p:nvPr/>
        </p:nvGrpSpPr>
        <p:grpSpPr>
          <a:xfrm>
            <a:off x="2965195" y="4656639"/>
            <a:ext cx="4225860" cy="4225860"/>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2A4E7"/>
            </a:solidFill>
          </p:spPr>
          <p:txBody>
            <a:bodyPr/>
            <a:lstStyle/>
            <a:p>
              <a:endParaRPr lang="en-US"/>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solidFill>
              <a:srgbClr val="000000">
                <a:alpha val="0"/>
              </a:srgbClr>
            </a:solidFill>
            <a:ln w="12700">
              <a:solidFill>
                <a:srgbClr val="000000"/>
              </a:solidFill>
            </a:ln>
          </p:spPr>
          <p:txBody>
            <a:bodyPr/>
            <a:lstStyle/>
            <a:p>
              <a:endParaRPr lang="en-US"/>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DB991A"/>
            </a:solidFill>
          </p:spPr>
          <p:txBody>
            <a:bodyPr/>
            <a:lstStyle/>
            <a:p>
              <a:endParaRPr lang="en-US"/>
            </a:p>
          </p:txBody>
        </p:sp>
      </p:grpSp>
      <p:sp>
        <p:nvSpPr>
          <p:cNvPr id="15" name="Freeform 15"/>
          <p:cNvSpPr/>
          <p:nvPr/>
        </p:nvSpPr>
        <p:spPr>
          <a:xfrm>
            <a:off x="14770341" y="6288775"/>
            <a:ext cx="1371368" cy="1523743"/>
          </a:xfrm>
          <a:custGeom>
            <a:avLst/>
            <a:gdLst/>
            <a:ahLst/>
            <a:cxnLst/>
            <a:rect l="l" t="t" r="r" b="b"/>
            <a:pathLst>
              <a:path w="1371368" h="1523743">
                <a:moveTo>
                  <a:pt x="0" y="0"/>
                </a:moveTo>
                <a:lnTo>
                  <a:pt x="1371369" y="0"/>
                </a:lnTo>
                <a:lnTo>
                  <a:pt x="1371369" y="1523742"/>
                </a:lnTo>
                <a:lnTo>
                  <a:pt x="0" y="1523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3">
            <a:extLst>
              <a:ext uri="{FF2B5EF4-FFF2-40B4-BE49-F238E27FC236}">
                <a16:creationId xmlns:a16="http://schemas.microsoft.com/office/drawing/2014/main" id="{445D01E9-E358-49D4-524E-11F04D473FA3}"/>
              </a:ext>
            </a:extLst>
          </p:cNvPr>
          <p:cNvSpPr>
            <a:spLocks noGrp="1" noRot="1" noMove="1" noResize="1" noEditPoints="1" noAdjustHandles="1" noChangeArrowheads="1" noChangeShapeType="1"/>
          </p:cNvSpPr>
          <p:nvPr/>
        </p:nvSpPr>
        <p:spPr>
          <a:xfrm>
            <a:off x="76200" y="221973"/>
            <a:ext cx="17733012" cy="944880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rot="1791238">
            <a:off x="3456292" y="1405150"/>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486400" y="616227"/>
            <a:ext cx="7283179" cy="662233"/>
          </a:xfrm>
          <a:prstGeom prst="rect">
            <a:avLst/>
          </a:prstGeom>
        </p:spPr>
        <p:txBody>
          <a:bodyPr wrap="square" lIns="0" tIns="0" rIns="0" bIns="0" rtlCol="0" anchor="t">
            <a:spAutoFit/>
          </a:bodyPr>
          <a:lstStyle/>
          <a:p>
            <a:pPr algn="ctr">
              <a:lnSpc>
                <a:spcPts val="4871"/>
              </a:lnSpc>
              <a:spcBef>
                <a:spcPct val="0"/>
              </a:spcBef>
            </a:pPr>
            <a:r>
              <a:rPr lang="en-US" sz="5400" dirty="0">
                <a:solidFill>
                  <a:srgbClr val="000000"/>
                </a:solidFill>
                <a:latin typeface="Balmy"/>
                <a:ea typeface="Balmy"/>
                <a:cs typeface="Balmy"/>
                <a:sym typeface="Balmy"/>
              </a:rPr>
              <a:t>Non-verbal kindness</a:t>
            </a:r>
          </a:p>
        </p:txBody>
      </p:sp>
      <p:grpSp>
        <p:nvGrpSpPr>
          <p:cNvPr id="17" name="Group 17"/>
          <p:cNvGrpSpPr>
            <a:grpSpLocks noGrp="1" noUngrp="1" noRot="1" noMove="1" noResize="1"/>
          </p:cNvGrpSpPr>
          <p:nvPr/>
        </p:nvGrpSpPr>
        <p:grpSpPr>
          <a:xfrm>
            <a:off x="2040041" y="2736573"/>
            <a:ext cx="5052581" cy="4879839"/>
            <a:chOff x="0" y="0"/>
            <a:chExt cx="1072894" cy="995993"/>
          </a:xfrm>
        </p:grpSpPr>
        <p:sp>
          <p:nvSpPr>
            <p:cNvPr id="18" name="Freeform 18"/>
            <p:cNvSpPr>
              <a:spLocks noGrp="1" noRot="1" noMove="1" noResize="1" noEditPoints="1" noAdjustHandles="1" noChangeArrowheads="1" noChangeShapeType="1"/>
            </p:cNvSpPr>
            <p:nvPr/>
          </p:nvSpPr>
          <p:spPr>
            <a:xfrm>
              <a:off x="0" y="0"/>
              <a:ext cx="1072894" cy="995993"/>
            </a:xfrm>
            <a:custGeom>
              <a:avLst/>
              <a:gdLst/>
              <a:ahLst/>
              <a:cxnLst/>
              <a:rect l="l" t="t" r="r" b="b"/>
              <a:pathLst>
                <a:path w="1072894" h="995993">
                  <a:moveTo>
                    <a:pt x="0" y="0"/>
                  </a:moveTo>
                  <a:lnTo>
                    <a:pt x="1072894" y="0"/>
                  </a:lnTo>
                  <a:lnTo>
                    <a:pt x="1072894" y="995993"/>
                  </a:lnTo>
                  <a:lnTo>
                    <a:pt x="0" y="995993"/>
                  </a:lnTo>
                  <a:close/>
                </a:path>
              </a:pathLst>
            </a:custGeom>
            <a:solidFill>
              <a:srgbClr val="F2A4E7"/>
            </a:solidFill>
          </p:spPr>
          <p:txBody>
            <a:bodyPr/>
            <a:lstStyle/>
            <a:p>
              <a:endParaRPr lang="en-US"/>
            </a:p>
          </p:txBody>
        </p:sp>
        <p:sp>
          <p:nvSpPr>
            <p:cNvPr id="19" name="TextBox 19"/>
            <p:cNvSpPr txBox="1">
              <a:spLocks noGrp="1" noRot="1" noMove="1" noResize="1" noEditPoints="1" noAdjustHandles="1" noChangeArrowheads="1" noChangeShapeType="1"/>
            </p:cNvSpPr>
            <p:nvPr/>
          </p:nvSpPr>
          <p:spPr>
            <a:xfrm>
              <a:off x="0" y="-57150"/>
              <a:ext cx="1072894" cy="1053143"/>
            </a:xfrm>
            <a:prstGeom prst="rect">
              <a:avLst/>
            </a:prstGeom>
          </p:spPr>
          <p:txBody>
            <a:bodyPr lIns="50800" tIns="50800" rIns="50800" bIns="50800" rtlCol="0" anchor="ctr"/>
            <a:lstStyle/>
            <a:p>
              <a:pPr algn="ctr">
                <a:lnSpc>
                  <a:spcPts val="3079"/>
                </a:lnSpc>
              </a:pPr>
              <a:endParaRPr/>
            </a:p>
          </p:txBody>
        </p:sp>
      </p:grpSp>
      <p:sp>
        <p:nvSpPr>
          <p:cNvPr id="20" name="TextBox 20"/>
          <p:cNvSpPr txBox="1">
            <a:spLocks noGrp="1" noRot="1" noMove="1" noResize="1" noEditPoints="1" noAdjustHandles="1" noChangeArrowheads="1" noChangeShapeType="1"/>
          </p:cNvSpPr>
          <p:nvPr/>
        </p:nvSpPr>
        <p:spPr>
          <a:xfrm>
            <a:off x="7800839" y="3512906"/>
            <a:ext cx="7972561" cy="3567067"/>
          </a:xfrm>
          <a:prstGeom prst="rect">
            <a:avLst/>
          </a:prstGeom>
        </p:spPr>
        <p:txBody>
          <a:bodyPr wrap="square" lIns="0" tIns="0" rIns="0" bIns="0" rtlCol="0" anchor="t">
            <a:spAutoFit/>
          </a:bodyPr>
          <a:lstStyle/>
          <a:p>
            <a:pPr algn="ctr">
              <a:lnSpc>
                <a:spcPts val="4407"/>
              </a:lnSpc>
              <a:spcBef>
                <a:spcPct val="0"/>
              </a:spcBef>
            </a:pPr>
            <a:r>
              <a:rPr lang="en-US" sz="4400" dirty="0"/>
              <a:t>Positive body language is a powerful way to show kindness. </a:t>
            </a:r>
          </a:p>
          <a:p>
            <a:pPr algn="ctr">
              <a:spcBef>
                <a:spcPct val="0"/>
              </a:spcBef>
            </a:pPr>
            <a:endParaRPr lang="en-US" sz="1000" dirty="0"/>
          </a:p>
          <a:p>
            <a:pPr algn="ctr">
              <a:lnSpc>
                <a:spcPts val="4407"/>
              </a:lnSpc>
              <a:spcBef>
                <a:spcPct val="0"/>
              </a:spcBef>
            </a:pPr>
            <a:r>
              <a:rPr lang="en-US" sz="4400" dirty="0"/>
              <a:t>A warm smile, eye contact, nodding while listening, and an open posture show you care, even without saying a word.</a:t>
            </a:r>
            <a:endParaRPr lang="en-US" sz="4000" dirty="0">
              <a:solidFill>
                <a:srgbClr val="000000"/>
              </a:solidFill>
              <a:latin typeface="Nunito"/>
              <a:ea typeface="Nunito"/>
              <a:cs typeface="Nunito"/>
              <a:sym typeface="Nunito"/>
            </a:endParaRPr>
          </a:p>
        </p:txBody>
      </p:sp>
      <p:sp>
        <p:nvSpPr>
          <p:cNvPr id="22" name="Freeform 22"/>
          <p:cNvSpPr/>
          <p:nvPr/>
        </p:nvSpPr>
        <p:spPr>
          <a:xfrm>
            <a:off x="2972135" y="3695700"/>
            <a:ext cx="3123865" cy="3137739"/>
          </a:xfrm>
          <a:custGeom>
            <a:avLst/>
            <a:gdLst/>
            <a:ahLst/>
            <a:cxnLst/>
            <a:rect l="l" t="t" r="r" b="b"/>
            <a:pathLst>
              <a:path w="2518616" h="2431609">
                <a:moveTo>
                  <a:pt x="0" y="0"/>
                </a:moveTo>
                <a:lnTo>
                  <a:pt x="2518615" y="0"/>
                </a:lnTo>
                <a:lnTo>
                  <a:pt x="2518615" y="2431609"/>
                </a:lnTo>
                <a:lnTo>
                  <a:pt x="0" y="24316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D98E9-B539-C0CE-C2A5-2FEE11CEE07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76068AC-FDCF-BEE2-D310-C1CD656202A1}"/>
              </a:ext>
            </a:extLst>
          </p:cNvPr>
          <p:cNvPicPr>
            <a:picLocks noChangeAspect="1"/>
          </p:cNvPicPr>
          <p:nvPr/>
        </p:nvPicPr>
        <p:blipFill>
          <a:blip r:embed="rId3"/>
          <a:stretch>
            <a:fillRect/>
          </a:stretch>
        </p:blipFill>
        <p:spPr>
          <a:xfrm>
            <a:off x="5165236" y="571314"/>
            <a:ext cx="8443692" cy="1798476"/>
          </a:xfrm>
          <a:prstGeom prst="rect">
            <a:avLst/>
          </a:prstGeom>
        </p:spPr>
      </p:pic>
      <p:pic>
        <p:nvPicPr>
          <p:cNvPr id="5" name="Picture 4">
            <a:extLst>
              <a:ext uri="{FF2B5EF4-FFF2-40B4-BE49-F238E27FC236}">
                <a16:creationId xmlns:a16="http://schemas.microsoft.com/office/drawing/2014/main" id="{2C6F613B-C6CF-1417-4A9B-65BA5A6C0F27}"/>
              </a:ext>
            </a:extLst>
          </p:cNvPr>
          <p:cNvPicPr>
            <a:picLocks noChangeAspect="1"/>
          </p:cNvPicPr>
          <p:nvPr/>
        </p:nvPicPr>
        <p:blipFill>
          <a:blip r:embed="rId3"/>
          <a:stretch>
            <a:fillRect/>
          </a:stretch>
        </p:blipFill>
        <p:spPr>
          <a:xfrm>
            <a:off x="4697627" y="367683"/>
            <a:ext cx="8443692" cy="1798476"/>
          </a:xfrm>
          <a:prstGeom prst="rect">
            <a:avLst/>
          </a:prstGeom>
        </p:spPr>
      </p:pic>
      <p:sp>
        <p:nvSpPr>
          <p:cNvPr id="2" name="Freeform 2">
            <a:extLst>
              <a:ext uri="{FF2B5EF4-FFF2-40B4-BE49-F238E27FC236}">
                <a16:creationId xmlns:a16="http://schemas.microsoft.com/office/drawing/2014/main" id="{7FC08B5D-B7B2-38CE-5F16-A85FE5B67E84}"/>
              </a:ext>
            </a:extLst>
          </p:cNvPr>
          <p:cNvSpPr>
            <a:spLocks noGrp="1" noRot="1" noMove="1" noResize="1" noEditPoints="1" noAdjustHandles="1" noChangeArrowheads="1" noChangeShapeType="1"/>
          </p:cNvSpPr>
          <p:nvPr/>
        </p:nvSpPr>
        <p:spPr>
          <a:xfrm>
            <a:off x="0" y="-2826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dirty="0"/>
          </a:p>
        </p:txBody>
      </p:sp>
      <p:sp>
        <p:nvSpPr>
          <p:cNvPr id="3" name="Freeform 3">
            <a:extLst>
              <a:ext uri="{FF2B5EF4-FFF2-40B4-BE49-F238E27FC236}">
                <a16:creationId xmlns:a16="http://schemas.microsoft.com/office/drawing/2014/main" id="{A5F816D8-8236-86D5-B1BC-BE49A4EB3A01}"/>
              </a:ext>
            </a:extLst>
          </p:cNvPr>
          <p:cNvSpPr>
            <a:spLocks noGrp="1" noRot="1" noMove="1" noResize="1" noEditPoints="1" noAdjustHandles="1" noChangeArrowheads="1" noChangeShapeType="1"/>
          </p:cNvSpPr>
          <p:nvPr/>
        </p:nvSpPr>
        <p:spPr>
          <a:xfrm>
            <a:off x="291147" y="493574"/>
            <a:ext cx="17858106" cy="9800760"/>
          </a:xfrm>
          <a:custGeom>
            <a:avLst/>
            <a:gdLst/>
            <a:ahLst/>
            <a:cxnLst/>
            <a:rect l="l" t="t" r="r" b="b"/>
            <a:pathLst>
              <a:path w="17580612" h="9781213">
                <a:moveTo>
                  <a:pt x="0" y="0"/>
                </a:moveTo>
                <a:lnTo>
                  <a:pt x="17580612" y="0"/>
                </a:lnTo>
                <a:lnTo>
                  <a:pt x="17580612" y="9781213"/>
                </a:lnTo>
                <a:lnTo>
                  <a:pt x="0" y="97812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59186022-7F9A-8555-3751-CC3D2E96A985}"/>
              </a:ext>
            </a:extLst>
          </p:cNvPr>
          <p:cNvSpPr/>
          <p:nvPr/>
        </p:nvSpPr>
        <p:spPr>
          <a:xfrm rot="1791238">
            <a:off x="3785702" y="1974867"/>
            <a:ext cx="1188874" cy="1082956"/>
          </a:xfrm>
          <a:custGeom>
            <a:avLst/>
            <a:gdLst/>
            <a:ahLst/>
            <a:cxnLst/>
            <a:rect l="l" t="t" r="r" b="b"/>
            <a:pathLst>
              <a:path w="1188874" h="1082956">
                <a:moveTo>
                  <a:pt x="0" y="0"/>
                </a:moveTo>
                <a:lnTo>
                  <a:pt x="1188874" y="0"/>
                </a:lnTo>
                <a:lnTo>
                  <a:pt x="1188874" y="1082956"/>
                </a:lnTo>
                <a:lnTo>
                  <a:pt x="0" y="1082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A5EBBC4-BEDD-001A-8DEF-A087E2FC5D2B}"/>
              </a:ext>
            </a:extLst>
          </p:cNvPr>
          <p:cNvSpPr/>
          <p:nvPr/>
        </p:nvSpPr>
        <p:spPr>
          <a:xfrm>
            <a:off x="15137912" y="1439706"/>
            <a:ext cx="1371368" cy="1523743"/>
          </a:xfrm>
          <a:custGeom>
            <a:avLst/>
            <a:gdLst/>
            <a:ahLst/>
            <a:cxnLst/>
            <a:rect l="l" t="t" r="r" b="b"/>
            <a:pathLst>
              <a:path w="1371368" h="1523743">
                <a:moveTo>
                  <a:pt x="0" y="0"/>
                </a:moveTo>
                <a:lnTo>
                  <a:pt x="1371368" y="0"/>
                </a:lnTo>
                <a:lnTo>
                  <a:pt x="1371368" y="1523743"/>
                </a:lnTo>
                <a:lnTo>
                  <a:pt x="0" y="15237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026" name="Picture 2" descr="How to create a positivity jar – Tropic Skincare">
            <a:extLst>
              <a:ext uri="{FF2B5EF4-FFF2-40B4-BE49-F238E27FC236}">
                <a16:creationId xmlns:a16="http://schemas.microsoft.com/office/drawing/2014/main" id="{D1CAF1FB-8321-D914-75FA-F3E26A0B400B}"/>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7405" t="2455" r="5594" b="4263"/>
          <a:stretch/>
        </p:blipFill>
        <p:spPr bwMode="auto">
          <a:xfrm>
            <a:off x="10711138" y="2372032"/>
            <a:ext cx="66294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h &gt; 1st / 2nd Class &gt; Kindness Jar Label">
            <a:extLst>
              <a:ext uri="{FF2B5EF4-FFF2-40B4-BE49-F238E27FC236}">
                <a16:creationId xmlns:a16="http://schemas.microsoft.com/office/drawing/2014/main" id="{32344E25-8F25-2971-AC36-9532D759731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25" r="1125" b="756"/>
          <a:stretch/>
        </p:blipFill>
        <p:spPr bwMode="auto">
          <a:xfrm>
            <a:off x="12803455" y="5436755"/>
            <a:ext cx="2895600" cy="2819400"/>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72F4363-8869-3A14-E0C2-0BA58A31C148}"/>
              </a:ext>
            </a:extLst>
          </p:cNvPr>
          <p:cNvSpPr/>
          <p:nvPr/>
        </p:nvSpPr>
        <p:spPr>
          <a:xfrm>
            <a:off x="2819400" y="1866900"/>
            <a:ext cx="2667000" cy="1295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C7BB52-87EE-3385-484B-81B2DC53D531}"/>
              </a:ext>
            </a:extLst>
          </p:cNvPr>
          <p:cNvSpPr/>
          <p:nvPr/>
        </p:nvSpPr>
        <p:spPr>
          <a:xfrm>
            <a:off x="2590800" y="2167622"/>
            <a:ext cx="2438400" cy="1259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203253-EBE6-1FE0-C9CC-F3A39DBFE81B}"/>
              </a:ext>
            </a:extLst>
          </p:cNvPr>
          <p:cNvPicPr>
            <a:picLocks noChangeAspect="1"/>
          </p:cNvPicPr>
          <p:nvPr/>
        </p:nvPicPr>
        <p:blipFill>
          <a:blip r:embed="rId3"/>
          <a:stretch>
            <a:fillRect/>
          </a:stretch>
        </p:blipFill>
        <p:spPr>
          <a:xfrm>
            <a:off x="4811542" y="438887"/>
            <a:ext cx="8644715" cy="1798476"/>
          </a:xfrm>
          <a:prstGeom prst="rect">
            <a:avLst/>
          </a:prstGeom>
        </p:spPr>
      </p:pic>
      <p:sp>
        <p:nvSpPr>
          <p:cNvPr id="10" name="TextBox 10">
            <a:extLst>
              <a:ext uri="{FF2B5EF4-FFF2-40B4-BE49-F238E27FC236}">
                <a16:creationId xmlns:a16="http://schemas.microsoft.com/office/drawing/2014/main" id="{44108609-6BCE-74AD-CE3E-44C7EB1A1517}"/>
              </a:ext>
            </a:extLst>
          </p:cNvPr>
          <p:cNvSpPr txBox="1">
            <a:spLocks noGrp="1" noRot="1" noMove="1" noResize="1" noEditPoints="1" noAdjustHandles="1" noChangeArrowheads="1" noChangeShapeType="1"/>
          </p:cNvSpPr>
          <p:nvPr/>
        </p:nvSpPr>
        <p:spPr>
          <a:xfrm>
            <a:off x="5708994" y="590700"/>
            <a:ext cx="6674350" cy="1641475"/>
          </a:xfrm>
          <a:prstGeom prst="rect">
            <a:avLst/>
          </a:prstGeom>
        </p:spPr>
        <p:txBody>
          <a:bodyPr lIns="0" tIns="0" rIns="0" bIns="0" rtlCol="0" anchor="t">
            <a:spAutoFit/>
          </a:bodyPr>
          <a:lstStyle/>
          <a:p>
            <a:pPr algn="ctr">
              <a:lnSpc>
                <a:spcPts val="6379"/>
              </a:lnSpc>
            </a:pPr>
            <a:r>
              <a:rPr lang="en-US" sz="5499" dirty="0">
                <a:solidFill>
                  <a:srgbClr val="000000"/>
                </a:solidFill>
                <a:latin typeface="Frankfurter Highlight" panose="020B0604020202020204" charset="0"/>
                <a:ea typeface="Balmy"/>
                <a:cs typeface="Balmy"/>
                <a:sym typeface="Balmy"/>
              </a:rPr>
              <a:t>What other daily acts can you do?</a:t>
            </a:r>
          </a:p>
        </p:txBody>
      </p:sp>
      <p:sp>
        <p:nvSpPr>
          <p:cNvPr id="9" name="TextBox 8">
            <a:extLst>
              <a:ext uri="{FF2B5EF4-FFF2-40B4-BE49-F238E27FC236}">
                <a16:creationId xmlns:a16="http://schemas.microsoft.com/office/drawing/2014/main" id="{7056C155-78BB-B752-2D82-CAA7F6D394F3}"/>
              </a:ext>
            </a:extLst>
          </p:cNvPr>
          <p:cNvSpPr txBox="1">
            <a:spLocks noGrp="1" noRot="1" noMove="1" noResize="1" noEditPoints="1" noAdjustHandles="1" noChangeArrowheads="1" noChangeShapeType="1"/>
          </p:cNvSpPr>
          <p:nvPr/>
        </p:nvSpPr>
        <p:spPr>
          <a:xfrm>
            <a:off x="1801761" y="3362632"/>
            <a:ext cx="8153400" cy="3231654"/>
          </a:xfrm>
          <a:prstGeom prst="rect">
            <a:avLst/>
          </a:prstGeom>
          <a:noFill/>
        </p:spPr>
        <p:txBody>
          <a:bodyPr wrap="square" rtlCol="0" anchor="ctr">
            <a:spAutoFit/>
          </a:bodyPr>
          <a:lstStyle/>
          <a:p>
            <a:pPr algn="ctr"/>
            <a:r>
              <a:rPr lang="en-US" sz="4400" dirty="0">
                <a:latin typeface="Poppins Medium" panose="00000600000000000000" pitchFamily="2" charset="0"/>
                <a:cs typeface="Poppins Medium" panose="00000600000000000000" pitchFamily="2" charset="0"/>
              </a:rPr>
              <a:t>Acts of kindness can inspire others to do the same.</a:t>
            </a:r>
          </a:p>
          <a:p>
            <a:pPr algn="ctr"/>
            <a:endParaRPr lang="en-US" dirty="0">
              <a:latin typeface="Poppins Medium" panose="00000600000000000000" pitchFamily="2" charset="0"/>
              <a:cs typeface="Poppins Medium" panose="00000600000000000000" pitchFamily="2" charset="0"/>
            </a:endParaRPr>
          </a:p>
          <a:p>
            <a:pPr algn="ctr"/>
            <a:r>
              <a:rPr lang="en-US" sz="4400" dirty="0">
                <a:latin typeface="Poppins Medium" panose="00000600000000000000" pitchFamily="2" charset="0"/>
                <a:cs typeface="Poppins Medium" panose="00000600000000000000" pitchFamily="2" charset="0"/>
              </a:rPr>
              <a:t>This is known as the </a:t>
            </a:r>
            <a:r>
              <a:rPr lang="en-US" sz="5400" b="1" dirty="0">
                <a:latin typeface="Poppins Medium" panose="00000600000000000000" pitchFamily="2" charset="0"/>
                <a:cs typeface="Poppins Medium" panose="00000600000000000000" pitchFamily="2" charset="0"/>
              </a:rPr>
              <a:t>“kindness ripple.”</a:t>
            </a:r>
            <a:endParaRPr lang="en-US" sz="4400" dirty="0">
              <a:latin typeface="Poppins Medium" panose="00000600000000000000" pitchFamily="2" charset="0"/>
              <a:cs typeface="Poppins Medium" panose="00000600000000000000" pitchFamily="2" charset="0"/>
            </a:endParaRPr>
          </a:p>
        </p:txBody>
      </p:sp>
      <p:sp>
        <p:nvSpPr>
          <p:cNvPr id="11" name="TextBox 10">
            <a:extLst>
              <a:ext uri="{FF2B5EF4-FFF2-40B4-BE49-F238E27FC236}">
                <a16:creationId xmlns:a16="http://schemas.microsoft.com/office/drawing/2014/main" id="{12B08459-2DAF-3145-B202-378C87C7240A}"/>
              </a:ext>
            </a:extLst>
          </p:cNvPr>
          <p:cNvSpPr txBox="1">
            <a:spLocks noGrp="1" noRot="1" noMove="1" noResize="1" noEditPoints="1" noAdjustHandles="1" noChangeArrowheads="1" noChangeShapeType="1"/>
          </p:cNvSpPr>
          <p:nvPr/>
        </p:nvSpPr>
        <p:spPr>
          <a:xfrm>
            <a:off x="1524000" y="6748445"/>
            <a:ext cx="8155255" cy="1446550"/>
          </a:xfrm>
          <a:prstGeom prst="rect">
            <a:avLst/>
          </a:prstGeom>
          <a:noFill/>
        </p:spPr>
        <p:txBody>
          <a:bodyPr wrap="square" rtlCol="0" anchor="ctr">
            <a:spAutoFit/>
          </a:bodyPr>
          <a:lstStyle/>
          <a:p>
            <a:pPr algn="ctr"/>
            <a:r>
              <a:rPr lang="en-US" sz="4400" dirty="0">
                <a:latin typeface="Poppins Medium" panose="00000600000000000000" pitchFamily="2" charset="0"/>
                <a:cs typeface="Poppins Medium" panose="00000600000000000000" pitchFamily="2" charset="0"/>
              </a:rPr>
              <a:t>One good deed can spark </a:t>
            </a:r>
          </a:p>
          <a:p>
            <a:pPr algn="ctr"/>
            <a:r>
              <a:rPr lang="en-US" sz="4400" dirty="0">
                <a:latin typeface="Poppins Medium" panose="00000600000000000000" pitchFamily="2" charset="0"/>
                <a:cs typeface="Poppins Medium" panose="00000600000000000000" pitchFamily="2" charset="0"/>
              </a:rPr>
              <a:t>many more.</a:t>
            </a:r>
          </a:p>
        </p:txBody>
      </p:sp>
    </p:spTree>
    <p:extLst>
      <p:ext uri="{BB962C8B-B14F-4D97-AF65-F5344CB8AC3E}">
        <p14:creationId xmlns:p14="http://schemas.microsoft.com/office/powerpoint/2010/main" val="2070911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29D393-A83F-4695-9801-A92FD8471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FF026A-AAE1-4E19-A2FB-B40A1478511E}">
  <ds:schemaRefs>
    <ds:schemaRef ds:uri="http://purl.org/dc/elements/1.1/"/>
    <ds:schemaRef ds:uri="http://purl.org/dc/terms/"/>
    <ds:schemaRef ds:uri="b523212d-ee6b-416a-b870-f85da76adb72"/>
    <ds:schemaRef ds:uri="http://schemas.microsoft.com/office/2006/metadata/properties"/>
    <ds:schemaRef ds:uri="8bf10d84-95c4-446b-a6dc-317de1800774"/>
    <ds:schemaRef ds:uri="http://purl.org/dc/dcmitype/"/>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4AB6C6-FC7F-4F3C-90A8-FBEAFE1B43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24921</TotalTime>
  <Words>1131</Words>
  <Application>Microsoft Office PowerPoint</Application>
  <PresentationFormat>Custom</PresentationFormat>
  <Paragraphs>128</Paragraphs>
  <Slides>25</Slides>
  <Notes>18</Notes>
  <HiddenSlides>9</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Kind</dc:title>
  <cp:lastModifiedBy>Gordian, Selina</cp:lastModifiedBy>
  <cp:revision>6</cp:revision>
  <cp:lastPrinted>2025-04-28T17:51:15Z</cp:lastPrinted>
  <dcterms:created xsi:type="dcterms:W3CDTF">2006-08-16T00:00:00Z</dcterms:created>
  <dcterms:modified xsi:type="dcterms:W3CDTF">2025-07-02T14:02:50Z</dcterms:modified>
  <dc:identifier>DAGbc80lzlo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